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68"/>
  </p:notesMasterIdLst>
  <p:sldIdLst>
    <p:sldId id="258" r:id="rId2"/>
    <p:sldId id="340" r:id="rId3"/>
    <p:sldId id="522" r:id="rId4"/>
    <p:sldId id="604" r:id="rId5"/>
    <p:sldId id="524" r:id="rId6"/>
    <p:sldId id="602" r:id="rId7"/>
    <p:sldId id="603" r:id="rId8"/>
    <p:sldId id="557" r:id="rId9"/>
    <p:sldId id="605" r:id="rId10"/>
    <p:sldId id="606" r:id="rId11"/>
    <p:sldId id="484" r:id="rId12"/>
    <p:sldId id="607" r:id="rId13"/>
    <p:sldId id="608" r:id="rId14"/>
    <p:sldId id="609" r:id="rId15"/>
    <p:sldId id="610" r:id="rId16"/>
    <p:sldId id="611" r:id="rId17"/>
    <p:sldId id="441" r:id="rId18"/>
    <p:sldId id="504" r:id="rId19"/>
    <p:sldId id="506" r:id="rId20"/>
    <p:sldId id="612" r:id="rId21"/>
    <p:sldId id="502" r:id="rId22"/>
    <p:sldId id="505" r:id="rId23"/>
    <p:sldId id="510" r:id="rId24"/>
    <p:sldId id="469" r:id="rId25"/>
    <p:sldId id="468" r:id="rId26"/>
    <p:sldId id="619" r:id="rId27"/>
    <p:sldId id="613" r:id="rId28"/>
    <p:sldId id="406" r:id="rId29"/>
    <p:sldId id="491" r:id="rId30"/>
    <p:sldId id="492" r:id="rId31"/>
    <p:sldId id="493" r:id="rId32"/>
    <p:sldId id="494" r:id="rId33"/>
    <p:sldId id="495" r:id="rId34"/>
    <p:sldId id="497" r:id="rId35"/>
    <p:sldId id="496" r:id="rId36"/>
    <p:sldId id="498" r:id="rId37"/>
    <p:sldId id="400" r:id="rId38"/>
    <p:sldId id="500" r:id="rId39"/>
    <p:sldId id="499" r:id="rId40"/>
    <p:sldId id="618" r:id="rId41"/>
    <p:sldId id="614" r:id="rId42"/>
    <p:sldId id="321" r:id="rId43"/>
    <p:sldId id="485" r:id="rId44"/>
    <p:sldId id="486" r:id="rId45"/>
    <p:sldId id="487" r:id="rId46"/>
    <p:sldId id="488" r:id="rId47"/>
    <p:sldId id="424" r:id="rId48"/>
    <p:sldId id="489" r:id="rId49"/>
    <p:sldId id="338" r:id="rId50"/>
    <p:sldId id="615" r:id="rId51"/>
    <p:sldId id="472" r:id="rId52"/>
    <p:sldId id="616" r:id="rId53"/>
    <p:sldId id="617" r:id="rId54"/>
    <p:sldId id="513" r:id="rId55"/>
    <p:sldId id="514" r:id="rId56"/>
    <p:sldId id="516" r:id="rId57"/>
    <p:sldId id="517" r:id="rId58"/>
    <p:sldId id="480" r:id="rId59"/>
    <p:sldId id="519" r:id="rId60"/>
    <p:sldId id="520" r:id="rId61"/>
    <p:sldId id="518" r:id="rId62"/>
    <p:sldId id="515" r:id="rId63"/>
    <p:sldId id="620" r:id="rId64"/>
    <p:sldId id="481" r:id="rId65"/>
    <p:sldId id="387" r:id="rId66"/>
    <p:sldId id="264" r:id="rId67"/>
  </p:sldIdLst>
  <p:sldSz cx="12239625" cy="6840538"/>
  <p:notesSz cx="6858000" cy="9144000"/>
  <p:embeddedFontLst>
    <p:embeddedFont>
      <p:font typeface="Cambria Math" panose="02040503050406030204" pitchFamily="18" charset="0"/>
      <p:regular r:id="rId69"/>
    </p:embeddedFont>
    <p:embeddedFont>
      <p:font typeface="Comic Sans MS" panose="030F0702030302020204" pitchFamily="66" charset="0"/>
      <p:regular r:id="rId70"/>
      <p:bold r:id="rId71"/>
      <p:italic r:id="rId72"/>
      <p:boldItalic r:id="rId73"/>
    </p:embeddedFont>
    <p:embeddedFont>
      <p:font typeface="Montserrat" panose="00000500000000000000" pitchFamily="2" charset="-52"/>
      <p:regular r:id="rId74"/>
      <p:bold r:id="rId75"/>
      <p:italic r:id="rId76"/>
      <p:boldItalic r:id="rId77"/>
    </p:embeddedFont>
    <p:embeddedFont>
      <p:font typeface="Montserrat Black" panose="00000A00000000000000" pitchFamily="2" charset="-52"/>
      <p:bold r:id="rId78"/>
      <p:boldItalic r:id="rId79"/>
    </p:embeddedFont>
    <p:embeddedFont>
      <p:font typeface="Source Sans Pro" panose="020B0503030403020204" pitchFamily="34" charset="0"/>
      <p:regular r:id="rId80"/>
      <p:bold r:id="rId81"/>
      <p:italic r:id="rId82"/>
      <p:boldItalic r:id="rId83"/>
    </p:embeddedFont>
    <p:embeddedFont>
      <p:font typeface="Verdana" panose="020B060403050404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1E"/>
    <a:srgbClr val="FD0002"/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79" y="221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317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45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42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118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35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49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5676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644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172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67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47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966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423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54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07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957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290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4258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43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635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003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852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013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54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255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48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646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951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8318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34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62815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59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25427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089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083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5071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0830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592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505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36635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515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7827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6571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114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02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5322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6222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967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77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39032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852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8710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9391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794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27170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530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6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223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dashee87/blogScripts/blob/master/Jupyter/2017-05-09-Clustering-with-Scikit-with-GIFs.ipynb" TargetMode="Externa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dashee87/blogScripts/blob/master/Jupyter/2017-05-09-Clustering-with-Scikit-with-GIFs.ipynb" TargetMode="External"/><Relationship Id="rId4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42.png"/><Relationship Id="rId4" Type="http://schemas.openxmlformats.org/officeDocument/2006/relationships/image" Target="../media/image47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hyperlink" Target="https://github.com/dashee87/blogScripts/blob/master/Jupyter/2017-05-09-Clustering-with-Scikit-with-GIFs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fdQaG4cLn6nVMIJrLIhQ-vCDYyYC6y-Q?usp=sharing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openxmlformats.org/officeDocument/2006/relationships/image" Target="../media/image210.png"/><Relationship Id="rId4" Type="http://schemas.openxmlformats.org/officeDocument/2006/relationships/image" Target="../media/image10.png"/><Relationship Id="rId9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dashee87/blogScripts/blob/master/Jupyter/2017-05-09-Clustering-with-Scikit-with-GIFs.ipynb" TargetMode="External"/><Relationship Id="rId4" Type="http://schemas.openxmlformats.org/officeDocument/2006/relationships/image" Target="../media/image5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e_qJepG9lc66-A9VOepxpjhKUwPPyawN?usp=shari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e_qJepG9lc66-A9VOepxpjhKUwPPyawN?usp=shar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image" Target="../media/image58.png"/><Relationship Id="rId4" Type="http://schemas.openxmlformats.org/officeDocument/2006/relationships/image" Target="../media/image510.png"/><Relationship Id="rId9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590.png"/><Relationship Id="rId4" Type="http://schemas.openxmlformats.org/officeDocument/2006/relationships/image" Target="../media/image57.png"/><Relationship Id="rId9" Type="http://schemas.openxmlformats.org/officeDocument/2006/relationships/image" Target="../media/image5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Relationship Id="rId9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hyperlink" Target="https://miro.com/app/board/uXjVOB9aOj8=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cmI1IoUAAEVAlYzLirz524fXY4Ao-g65?usp=sharing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eAermb4o3adUgJc6q9AYEKon78vVpNVS?usp=sha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263879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2.03 </a:t>
            </a:r>
            <a:r>
              <a:rPr lang="ru-RU" sz="3990" dirty="0">
                <a:solidFill>
                  <a:schemeClr val="bg1"/>
                </a:solidFill>
                <a:latin typeface="Montserrat Black"/>
              </a:rPr>
              <a:t>Кластеризация часть 2</a:t>
            </a:r>
          </a:p>
          <a:p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08AFC14-6FE6-474F-9E6F-7322D1F482CB}"/>
              </a:ext>
            </a:extLst>
          </p:cNvPr>
          <p:cNvSpPr txBox="1">
            <a:spLocks/>
          </p:cNvSpPr>
          <p:nvPr/>
        </p:nvSpPr>
        <p:spPr>
          <a:xfrm>
            <a:off x="1823145" y="57791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1611B-580F-44A6-BC5B-50915C06D304}"/>
              </a:ext>
            </a:extLst>
          </p:cNvPr>
          <p:cNvSpPr txBox="1"/>
          <p:nvPr/>
        </p:nvSpPr>
        <p:spPr>
          <a:xfrm>
            <a:off x="214062" y="4575558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EDFADE-0B3C-4B3F-B1AC-EEA24442C6B9}"/>
              </a:ext>
            </a:extLst>
          </p:cNvPr>
          <p:cNvSpPr txBox="1"/>
          <p:nvPr/>
        </p:nvSpPr>
        <p:spPr>
          <a:xfrm>
            <a:off x="2902968" y="5239756"/>
            <a:ext cx="9289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f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– выдает номер кластера для каждой точки</a:t>
            </a: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9F5DE2C7-BF18-4484-ABA3-7983B7920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521" y="1592102"/>
            <a:ext cx="4032448" cy="2931826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DB8B678E-0660-4B9F-B8EC-8B52A1A79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13" y="1591124"/>
            <a:ext cx="4114463" cy="29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099E94-86B3-4B84-A26F-509BED69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621" y="55828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AAACCAD-28EF-4B1E-B808-8A688360995C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AAACCAD-28EF-4B1E-B808-8A6883609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82C16EC-2CA4-443D-8853-BC48FDB9D9BC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82C16EC-2CA4-443D-8853-BC48FDB9D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4DCF79B-4F26-4576-A03A-54C009DC13E8}"/>
              </a:ext>
            </a:extLst>
          </p:cNvPr>
          <p:cNvSpPr/>
          <p:nvPr/>
        </p:nvSpPr>
        <p:spPr>
          <a:xfrm>
            <a:off x="5059569" y="2333945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0AE9D52-4329-4381-AFAC-9891E4D5D604}"/>
                  </a:ext>
                </a:extLst>
              </p:cNvPr>
              <p:cNvSpPr/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0AE9D52-4329-4381-AFAC-9891E4D5D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3E8401-EAAB-47E9-8363-53B116369D80}"/>
              </a:ext>
            </a:extLst>
          </p:cNvPr>
          <p:cNvSpPr/>
          <p:nvPr/>
        </p:nvSpPr>
        <p:spPr>
          <a:xfrm>
            <a:off x="4471288" y="2819206"/>
            <a:ext cx="4592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B4CF9A-E27E-412A-AC44-4928BD6F2926}"/>
                  </a:ext>
                </a:extLst>
              </p:cNvPr>
              <p:cNvSpPr/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B4CF9A-E27E-412A-AC44-4928BD6F2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A58311-8EC9-4223-8700-396752B6BEE6}"/>
              </a:ext>
            </a:extLst>
          </p:cNvPr>
          <p:cNvSpPr/>
          <p:nvPr/>
        </p:nvSpPr>
        <p:spPr>
          <a:xfrm>
            <a:off x="4912693" y="3371743"/>
            <a:ext cx="3850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3BF0E0F-79AB-4CD8-9E83-ED55EE97E436}"/>
                  </a:ext>
                </a:extLst>
              </p:cNvPr>
              <p:cNvSpPr/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3BF0E0F-79AB-4CD8-9E83-ED55EE97E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B0547FB-0A71-4023-A2EB-D6BD7CCE2782}"/>
              </a:ext>
            </a:extLst>
          </p:cNvPr>
          <p:cNvSpPr/>
          <p:nvPr/>
        </p:nvSpPr>
        <p:spPr>
          <a:xfrm>
            <a:off x="4797260" y="3868865"/>
            <a:ext cx="431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8F51569-2291-43AF-8E1B-3D20F76C0B93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63DE7F0-CACE-47BB-B4F6-E9D0ED2AC75C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4B7A031-87C3-47C4-8579-DD73011BFD60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AE369F8-B4F4-4AAB-ABAD-AFEC4A564920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992AEE-8C30-42E8-BDCD-8CA4C5B55AA3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FE3DC9E-3DD3-4C35-9581-D0E39D970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70F1D2-2805-44B0-B7C1-BD781C860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FB40E41-A03F-41C7-999A-640B5F7BA7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17EF790-BA30-4027-82A1-1EF15F456B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7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099E94-86B3-4B84-A26F-509BED69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37" y="55195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41" y="1758150"/>
            <a:ext cx="6356473" cy="357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66701" y="6310117"/>
            <a:ext cx="12496800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https://github.com/dashee87/blogScripts/blob/master/Jupyter/2017-05-09-Clustering-with-Scikit-with-GIFs.ipynb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33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099E94-86B3-4B84-A26F-509BED69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987" y="551958"/>
            <a:ext cx="879338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Недостатки Кластеризации К-средних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785" y="1758150"/>
            <a:ext cx="4767446" cy="45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099E94-86B3-4B84-A26F-509BED69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987" y="567891"/>
            <a:ext cx="8793387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рекомендует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21075" y="1243450"/>
            <a:ext cx="12058650" cy="536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There are several other clustering methods that you can use depending on your data and the problem you are trying to solve. Here are some popular alternatives to k-means clustering: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Hierarchical Clustering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This method builds a hierarchy of clusters by iteratively merging or splitting the clusters based on the similarity between the data points. It can be agglomerative (bottom-up) or divisive (top-down).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Density-Based Spatial Clustering of Applications with Noise; it is a density-based clustering algorithm that groups together the regions of high-density data points into clusters. It is suitable for data that are not well approximated by globular clusters and for clustering problems where the clusters have non-uniform density.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Gaussian Mixture Model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This method uses a mixture of Gaussian distributions to fit the data and assigns each data point to the cluster with the highest probability of belonging to that cluster. It can handle non-spherical data, overlapping clusters, and has a soft assignment of data points to clusters.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Spectral Clustering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This method uses the spectral decomposition of the similarity matrix of the data points to perform clustering. It can handle non-spherical clusters and non-linearly separable data.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1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099E94-86B3-4B84-A26F-509BED69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987" y="567891"/>
            <a:ext cx="8793387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Типы кластеризации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21075" y="1243450"/>
            <a:ext cx="1205865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Centroid-based / Partitioning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группируют точки данных вместе на основе близости точек данных к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центроиду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(центру кластера)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Distribution-based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Методы, основанные на распределении, группируют точки данных вместе на основе их вероятности принадлежности к одному и тому же распределению вероятностей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Connectivity-based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связности группируют точки данных вместе на основе близости между кластерами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Density-based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плотности группируют точки данных вместе на основе плотности, а не расстояния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Compression-based</a:t>
            </a:r>
          </a:p>
          <a:p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сжатия преобразуют точки данных во вложение и впоследствии выполняют кластеризацию данных более низкого измерения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2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К-Средних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ЕМ-кластеризация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2.03 Продвинутые алгоритмы кластеризации</a:t>
            </a:r>
          </a:p>
        </p:txBody>
      </p:sp>
    </p:spTree>
    <p:extLst>
      <p:ext uri="{BB962C8B-B14F-4D97-AF65-F5344CB8AC3E}">
        <p14:creationId xmlns:p14="http://schemas.microsoft.com/office/powerpoint/2010/main" val="32122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8D2BE53D-73CC-4F76-B000-82085DB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300" y="6698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-558493" y="1191529"/>
            <a:ext cx="622249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Expectation Maximization</a:t>
            </a:r>
            <a:endParaRPr lang="ru-RU" sz="29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3064149" y="5911565"/>
            <a:ext cx="5199699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9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Вместо 16 на 16 слов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6119812" y="1228304"/>
            <a:ext cx="627099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Mixture of Gaussians Models</a:t>
            </a:r>
            <a:endParaRPr lang="ru-RU" sz="29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1" name="Picture 10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18" y="1741580"/>
            <a:ext cx="7392963" cy="41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53617" y="6413399"/>
            <a:ext cx="12086008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https://github.com/dashee87/blogScripts/blob/master/Jupyter/2017-05-09-Clustering-with-Scikit-with-GIFs.ipynb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3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двумя усеченными соседними углами 21"/>
          <p:cNvSpPr/>
          <p:nvPr/>
        </p:nvSpPr>
        <p:spPr>
          <a:xfrm>
            <a:off x="9692640" y="1554480"/>
            <a:ext cx="2020824" cy="96621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D0002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с двумя усеченными соседними углами 2"/>
          <p:cNvSpPr/>
          <p:nvPr/>
        </p:nvSpPr>
        <p:spPr>
          <a:xfrm>
            <a:off x="7388352" y="1956816"/>
            <a:ext cx="2916936" cy="55778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1C60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8D2BE53D-73CC-4F76-B000-82085DB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91" y="53945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</a:p>
        </p:txBody>
      </p:sp>
      <p:sp>
        <p:nvSpPr>
          <p:cNvPr id="10" name="Овал 9"/>
          <p:cNvSpPr/>
          <p:nvPr/>
        </p:nvSpPr>
        <p:spPr>
          <a:xfrm>
            <a:off x="8564880" y="217322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9137904" y="217017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9985248" y="216712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7339584" y="214579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086344" y="21518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0146792" y="216408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10829544" y="21793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10634472" y="219456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10402824" y="2173224"/>
            <a:ext cx="332232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9640824" y="2151888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11347704" y="2157984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/>
              <p:nvPr/>
            </p:nvSpPr>
            <p:spPr>
              <a:xfrm>
                <a:off x="691351" y="1288822"/>
                <a:ext cx="1750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51" y="1288822"/>
                <a:ext cx="175054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/>
              <p:nvPr/>
            </p:nvSpPr>
            <p:spPr>
              <a:xfrm>
                <a:off x="2567230" y="1262092"/>
                <a:ext cx="18006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230" y="1262092"/>
                <a:ext cx="18006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4296894-928C-4131-952C-C03B42C782D9}"/>
                  </a:ext>
                </a:extLst>
              </p:cNvPr>
              <p:cNvSpPr/>
              <p:nvPr/>
            </p:nvSpPr>
            <p:spPr>
              <a:xfrm>
                <a:off x="396599" y="2528833"/>
                <a:ext cx="11843026" cy="135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Гауссово распределение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4296894-928C-4131-952C-C03B42C78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99" y="2528833"/>
                <a:ext cx="11843026" cy="1351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с двумя усеченными соседними углами 38"/>
          <p:cNvSpPr/>
          <p:nvPr/>
        </p:nvSpPr>
        <p:spPr>
          <a:xfrm>
            <a:off x="9937404" y="4481252"/>
            <a:ext cx="2020824" cy="96621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D0002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с двумя усеченными соседними углами 39"/>
          <p:cNvSpPr/>
          <p:nvPr/>
        </p:nvSpPr>
        <p:spPr>
          <a:xfrm>
            <a:off x="7633116" y="4883588"/>
            <a:ext cx="2916936" cy="55778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1C601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8809644" y="5099996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9382668" y="5096948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10230012" y="509390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7584348" y="5072564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331108" y="507866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10391556" y="509085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11074308" y="510609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10879236" y="512133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10647588" y="5099996"/>
            <a:ext cx="332232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9885588" y="507866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11592468" y="5084756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8822344" y="509999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9395368" y="509694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10242712" y="509390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7597048" y="5072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69" name="Овал 68"/>
          <p:cNvSpPr/>
          <p:nvPr/>
        </p:nvSpPr>
        <p:spPr>
          <a:xfrm>
            <a:off x="8343808" y="507866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10404256" y="509085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/>
          <p:cNvSpPr/>
          <p:nvPr/>
        </p:nvSpPr>
        <p:spPr>
          <a:xfrm>
            <a:off x="11087008" y="510609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/>
          <p:cNvSpPr/>
          <p:nvPr/>
        </p:nvSpPr>
        <p:spPr>
          <a:xfrm>
            <a:off x="10891936" y="512133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/>
          <p:cNvSpPr/>
          <p:nvPr/>
        </p:nvSpPr>
        <p:spPr>
          <a:xfrm>
            <a:off x="10660288" y="5099996"/>
            <a:ext cx="332232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9898288" y="507866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/>
          <p:cNvSpPr/>
          <p:nvPr/>
        </p:nvSpPr>
        <p:spPr>
          <a:xfrm>
            <a:off x="11605168" y="5084756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485269" y="2022433"/>
            <a:ext cx="6381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Допустим мы знаем Истинные Классы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970189" y="3730989"/>
                <a:ext cx="2350131" cy="863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ru-RU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89" y="3730989"/>
                <a:ext cx="2350131" cy="863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/>
              <p:cNvSpPr/>
              <p:nvPr/>
            </p:nvSpPr>
            <p:spPr>
              <a:xfrm>
                <a:off x="3591192" y="3700602"/>
                <a:ext cx="3469861" cy="940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ru-RU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77" name="Прямоугольник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92" y="3700602"/>
                <a:ext cx="3469861" cy="9405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518160" y="4623776"/>
            <a:ext cx="6938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Допустим мы знаем Параметры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</a:rPr>
              <a:t>Гауссиан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744510" y="5301332"/>
                <a:ext cx="4581702" cy="861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10" y="5301332"/>
                <a:ext cx="4581702" cy="8619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83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37" grpId="0"/>
      <p:bldP spid="2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4" grpId="0"/>
      <p:bldP spid="77" grpId="0"/>
      <p:bldP spid="78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8D2BE53D-73CC-4F76-B000-82085DB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1" y="578083"/>
            <a:ext cx="11260625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Многомерное нормальное распределение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/>
              <p:nvPr/>
            </p:nvSpPr>
            <p:spPr>
              <a:xfrm>
                <a:off x="621963" y="1579367"/>
                <a:ext cx="17702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3" y="1579367"/>
                <a:ext cx="17702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/>
              <p:nvPr/>
            </p:nvSpPr>
            <p:spPr>
              <a:xfrm>
                <a:off x="2497842" y="1552637"/>
                <a:ext cx="18006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842" y="1552637"/>
                <a:ext cx="18006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249382" y="2190266"/>
                <a:ext cx="9937104" cy="1170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2" y="2190266"/>
                <a:ext cx="9937104" cy="1170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104603" y="3347102"/>
                <a:ext cx="12572096" cy="700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  <m:r>
                          <a:rPr lang="ru-RU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36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средние значения каждого из p признаков для класса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j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3" y="3347102"/>
                <a:ext cx="12572096" cy="700961"/>
              </a:xfrm>
              <a:prstGeom prst="rect">
                <a:avLst/>
              </a:prstGeom>
              <a:blipFill>
                <a:blip r:embed="rId7"/>
                <a:stretch>
                  <a:fillRect b="-1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119110" y="4137884"/>
                <a:ext cx="10651570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матрица ковариации всех p признаков для класса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j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10" y="4137884"/>
                <a:ext cx="10651570" cy="690895"/>
              </a:xfrm>
              <a:prstGeom prst="rect">
                <a:avLst/>
              </a:prstGeom>
              <a:blipFill>
                <a:blip r:embed="rId8"/>
                <a:stretch>
                  <a:fillRect b="-14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56C2684-ED02-489D-BBE9-DB48EDEF65E0}"/>
                  </a:ext>
                </a:extLst>
              </p:cNvPr>
              <p:cNvSpPr/>
              <p:nvPr/>
            </p:nvSpPr>
            <p:spPr>
              <a:xfrm>
                <a:off x="84408" y="4854002"/>
                <a:ext cx="5632824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определитель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56C2684-ED02-489D-BBE9-DB48EDEF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8" y="4854002"/>
                <a:ext cx="5632824" cy="730649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4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2" grpId="0"/>
      <p:bldP spid="53" grpId="0"/>
      <p:bldP spid="54" grpId="0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05116" y="130035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471182" y="2359378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1" name="Google Shape;139;p26">
            <a:extLst>
              <a:ext uri="{FF2B5EF4-FFF2-40B4-BE49-F238E27FC236}">
                <a16:creationId xmlns:a16="http://schemas.microsoft.com/office/drawing/2014/main" id="{F352840C-215C-4A2B-9783-6E0D0C6BA886}"/>
              </a:ext>
            </a:extLst>
          </p:cNvPr>
          <p:cNvSpPr txBox="1"/>
          <p:nvPr/>
        </p:nvSpPr>
        <p:spPr>
          <a:xfrm>
            <a:off x="2505112" y="4872956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05111" y="350671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8D2BE53D-73CC-4F76-B000-82085DB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1" y="578083"/>
            <a:ext cx="11260625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Матрица ковариации и связь признаков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367151" y="4777549"/>
                <a:ext cx="5227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88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1" y="4777549"/>
                <a:ext cx="52278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1621987" y="5450635"/>
                <a:ext cx="3435684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.45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−1.90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−1.90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1.71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87" y="5450635"/>
                <a:ext cx="3435684" cy="819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6250395" y="4721719"/>
                <a:ext cx="5227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−2.00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395" y="4721719"/>
                <a:ext cx="5227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7505231" y="5394805"/>
                <a:ext cx="2900281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0.81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31" y="5394805"/>
                <a:ext cx="2900281" cy="810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5930" y="1258431"/>
            <a:ext cx="3631597" cy="352183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4122" y="1249377"/>
            <a:ext cx="3668899" cy="35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7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8D2BE53D-73CC-4F76-B000-82085DB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76" y="568963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0737803-A30B-6AEF-A194-B55CE1BC0A3C}"/>
                  </a:ext>
                </a:extLst>
              </p:cNvPr>
              <p:cNvSpPr/>
              <p:nvPr/>
            </p:nvSpPr>
            <p:spPr>
              <a:xfrm>
                <a:off x="551384" y="1345598"/>
                <a:ext cx="5988371" cy="534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Задаем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</a:t>
                </a:r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случайным образом</a:t>
                </a: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0737803-A30B-6AEF-A194-B55CE1BC0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5598"/>
                <a:ext cx="5988371" cy="534826"/>
              </a:xfrm>
              <a:prstGeom prst="rect">
                <a:avLst/>
              </a:prstGeom>
              <a:blipFill>
                <a:blip r:embed="rId4"/>
                <a:stretch>
                  <a:fillRect l="-1526" t="-11494" r="-509"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D2038B1-EA8F-F5F0-D2D8-74779720870B}"/>
              </a:ext>
            </a:extLst>
          </p:cNvPr>
          <p:cNvSpPr/>
          <p:nvPr/>
        </p:nvSpPr>
        <p:spPr>
          <a:xfrm>
            <a:off x="155144" y="185461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Ожидание)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18DB14-1EE8-1628-F783-00B7E92720EB}"/>
                  </a:ext>
                </a:extLst>
              </p:cNvPr>
              <p:cNvSpPr/>
              <p:nvPr/>
            </p:nvSpPr>
            <p:spPr>
              <a:xfrm>
                <a:off x="767408" y="4653136"/>
                <a:ext cx="4050340" cy="534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Пересчитываем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18DB14-1EE8-1628-F783-00B7E9272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653136"/>
                <a:ext cx="4050340" cy="534826"/>
              </a:xfrm>
              <a:prstGeom prst="rect">
                <a:avLst/>
              </a:prstGeom>
              <a:blipFill>
                <a:blip r:embed="rId5"/>
                <a:stretch>
                  <a:fillRect l="-2410" t="-11364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81EF4E-5215-92CD-5F27-400F47F3F31C}"/>
              </a:ext>
            </a:extLst>
          </p:cNvPr>
          <p:cNvSpPr/>
          <p:nvPr/>
        </p:nvSpPr>
        <p:spPr>
          <a:xfrm>
            <a:off x="188672" y="4046126"/>
            <a:ext cx="3953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Максимизация)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69C317C-7FDD-31F6-FCD7-AFCE63F46B54}"/>
                  </a:ext>
                </a:extLst>
              </p:cNvPr>
              <p:cNvSpPr/>
              <p:nvPr/>
            </p:nvSpPr>
            <p:spPr>
              <a:xfrm>
                <a:off x="476260" y="2387908"/>
                <a:ext cx="6357051" cy="866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Присваиваем каждой точке наиболее вероятный класс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69C317C-7FDD-31F6-FCD7-AFCE63F46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60" y="2387908"/>
                <a:ext cx="6357051" cy="866006"/>
              </a:xfrm>
              <a:prstGeom prst="rect">
                <a:avLst/>
              </a:prstGeom>
              <a:blipFill>
                <a:blip r:embed="rId6"/>
                <a:stretch>
                  <a:fillRect l="-1438" t="-5634" b="-9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87488C3-4072-7C6E-68C3-8AC3E302B905}"/>
                  </a:ext>
                </a:extLst>
              </p:cNvPr>
              <p:cNvSpPr/>
              <p:nvPr/>
            </p:nvSpPr>
            <p:spPr>
              <a:xfrm>
                <a:off x="911424" y="3284984"/>
                <a:ext cx="4629794" cy="861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887488C3-4072-7C6E-68C3-8AC3E302B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284984"/>
                <a:ext cx="4629794" cy="861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D470E36-66EA-74BD-2E80-23C63DB8EAEC}"/>
              </a:ext>
            </a:extLst>
          </p:cNvPr>
          <p:cNvSpPr/>
          <p:nvPr/>
        </p:nvSpPr>
        <p:spPr>
          <a:xfrm>
            <a:off x="216744" y="5479132"/>
            <a:ext cx="6505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Повторяем Шаги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 до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сходимости</a:t>
            </a:r>
          </a:p>
        </p:txBody>
      </p:sp>
      <p:pic>
        <p:nvPicPr>
          <p:cNvPr id="18" name="Picture 4" descr="em_0.png">
            <a:extLst>
              <a:ext uri="{FF2B5EF4-FFF2-40B4-BE49-F238E27FC236}">
                <a16:creationId xmlns:a16="http://schemas.microsoft.com/office/drawing/2014/main" id="{CA2CF3AE-73E6-C266-206B-964055EC8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41"/>
          <a:stretch/>
        </p:blipFill>
        <p:spPr bwMode="auto">
          <a:xfrm>
            <a:off x="6888088" y="1556792"/>
            <a:ext cx="1554670" cy="183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em_1.png">
            <a:extLst>
              <a:ext uri="{FF2B5EF4-FFF2-40B4-BE49-F238E27FC236}">
                <a16:creationId xmlns:a16="http://schemas.microsoft.com/office/drawing/2014/main" id="{8FACE5BA-B400-30BF-CE85-0F3DE89A7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6"/>
          <a:stretch/>
        </p:blipFill>
        <p:spPr bwMode="auto">
          <a:xfrm>
            <a:off x="8616280" y="1556793"/>
            <a:ext cx="1540449" cy="18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0461072-CECD-3F0E-53C1-644060D950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2634"/>
          <a:stretch/>
        </p:blipFill>
        <p:spPr>
          <a:xfrm>
            <a:off x="10344472" y="1556792"/>
            <a:ext cx="1512168" cy="17958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5E60CC7-C1B4-AF82-55C7-CAD7881A877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2469"/>
          <a:stretch/>
        </p:blipFill>
        <p:spPr>
          <a:xfrm>
            <a:off x="6888088" y="3645024"/>
            <a:ext cx="1512168" cy="178956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50460F0-C5CF-617D-D4B0-9A71921E60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2964"/>
          <a:stretch/>
        </p:blipFill>
        <p:spPr>
          <a:xfrm>
            <a:off x="8616280" y="3645024"/>
            <a:ext cx="1512168" cy="180840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EF06F58-A447-E189-E2A5-D517BD59C1A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2799"/>
          <a:stretch/>
        </p:blipFill>
        <p:spPr>
          <a:xfrm>
            <a:off x="10344472" y="3645024"/>
            <a:ext cx="1525041" cy="1817419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0EC2A9F-7AE3-9970-4344-557BA2F0990B}"/>
              </a:ext>
            </a:extLst>
          </p:cNvPr>
          <p:cNvSpPr/>
          <p:nvPr/>
        </p:nvSpPr>
        <p:spPr>
          <a:xfrm>
            <a:off x="335360" y="6093296"/>
            <a:ext cx="11449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14"/>
              </a:rPr>
              <a:t>https://github.com/dashee87/blogScripts/blob/master/Jupyter/2017-05-09-Clustering-with-Scikit-with-GIFs.ipynb</a:t>
            </a:r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1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56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8D2BE53D-73CC-4F76-B000-82085DB6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49816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Реализация в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0361" y="1292280"/>
            <a:ext cx="9439148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sklearn.mixture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GaussianMixture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695669" y="2351359"/>
            <a:ext cx="8708136" cy="1818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{'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covariance_type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'full',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init_params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kmeans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max_iter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100,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means_init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n_components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2,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n_init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precisions_init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reg_covar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1e-06,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tol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0.001, 'verbose': 0,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verbose_interval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10,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warm_start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False,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weights_init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None}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89712" y="2296129"/>
            <a:ext cx="2348720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gm.get_params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50361" y="1766198"/>
            <a:ext cx="9567164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gm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GaussianMixture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9739" y="4188772"/>
            <a:ext cx="10400146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full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полную ковариационную матрицу</a:t>
            </a: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tied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все компоненты имеют одну и ту же полную ковариационную матрицу</a:t>
            </a: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diag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диагональную ковариационную матрицу</a:t>
            </a: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spherical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единственную дисперсию.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450555" y="5496243"/>
            <a:ext cx="1483098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2293605" y="5735499"/>
            <a:ext cx="1483098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gm.means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3959583" y="5779666"/>
            <a:ext cx="2348720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gm.covariances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403325" y="6106656"/>
            <a:ext cx="2925801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gm.predict_proba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3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9;p26"/>
          <p:cNvSpPr txBox="1"/>
          <p:nvPr/>
        </p:nvSpPr>
        <p:spPr>
          <a:xfrm>
            <a:off x="670412" y="791815"/>
            <a:ext cx="11198679" cy="2830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en-US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EM-</a:t>
            </a:r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Кластеризация</a:t>
            </a:r>
            <a:r>
              <a:rPr lang="ru-RU" sz="36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: какой из типов вычислений </a:t>
            </a:r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матрицы ковариации </a:t>
            </a:r>
            <a:r>
              <a:rPr lang="ru-RU" sz="36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выдает наиболее близкий результат, что и алгоритм </a:t>
            </a:r>
            <a:r>
              <a:rPr lang="en-US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k-Means</a:t>
            </a:r>
            <a:r>
              <a:rPr lang="ru-RU" sz="360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?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43740" y="3739045"/>
            <a:ext cx="11325351" cy="2106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>
                <a:latin typeface="Montserrat" panose="020B0604020202020204" charset="-52"/>
              </a:rPr>
              <a:t>ξ</a:t>
            </a:r>
            <a:r>
              <a:rPr lang="en-US" b="1" dirty="0">
                <a:latin typeface="Montserrat" panose="020B0604020202020204" charset="-52"/>
              </a:rPr>
              <a:t>:</a:t>
            </a:r>
            <a:r>
              <a:rPr lang="en-US" dirty="0">
                <a:latin typeface="Montserrat" panose="020B0604020202020204" charset="-52"/>
              </a:rPr>
              <a:t>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‘full’: 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каждая компонента имеет свою полную ковариационную матрицу</a:t>
            </a:r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r>
              <a:rPr lang="el-GR" b="1" dirty="0">
                <a:latin typeface="Montserrat" panose="020B0604020202020204" charset="-52"/>
              </a:rPr>
              <a:t>ο</a:t>
            </a:r>
            <a:r>
              <a:rPr lang="en-US" b="1" dirty="0">
                <a:latin typeface="Montserrat" panose="020B0604020202020204" charset="-52"/>
              </a:rPr>
              <a:t>:</a:t>
            </a:r>
            <a:r>
              <a:rPr lang="en-US" dirty="0">
                <a:latin typeface="Montserrat" panose="020B0604020202020204" charset="-52"/>
              </a:rPr>
              <a:t>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‘tied’: 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все компоненты имеют одну и ту же полную ковариационную матрицу</a:t>
            </a:r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r>
              <a:rPr lang="el-GR" b="1" dirty="0">
                <a:latin typeface="Montserrat" panose="020B0604020202020204" charset="-52"/>
              </a:rPr>
              <a:t>π</a:t>
            </a:r>
            <a:r>
              <a:rPr lang="en-US" b="1" dirty="0">
                <a:latin typeface="Montserrat" panose="020B0604020202020204" charset="-52"/>
              </a:rPr>
              <a:t>: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‘</a:t>
            </a:r>
            <a:r>
              <a:rPr lang="en-US" dirty="0" err="1">
                <a:solidFill>
                  <a:schemeClr val="tx1"/>
                </a:solidFill>
                <a:latin typeface="Montserrat" panose="020B0604020202020204" charset="-52"/>
              </a:rPr>
              <a:t>diag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’: 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каждая компонента имеет свою диагональную ковариационную матрицу</a:t>
            </a:r>
            <a:endParaRPr lang="en-US" dirty="0">
              <a:solidFill>
                <a:schemeClr val="tx1"/>
              </a:solidFill>
              <a:latin typeface="Montserrat" panose="020B0604020202020204" charset="-52"/>
            </a:endParaRPr>
          </a:p>
          <a:p>
            <a:r>
              <a:rPr lang="ru-RU" dirty="0">
                <a:latin typeface="Montserrat" panose="020B0604020202020204" charset="-52"/>
              </a:rPr>
              <a:t> </a:t>
            </a:r>
            <a:endParaRPr lang="en-US" dirty="0"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r>
              <a:rPr lang="el-GR" b="1" dirty="0">
                <a:latin typeface="Montserrat" panose="020B0604020202020204" charset="-52"/>
              </a:rPr>
              <a:t>ρ</a:t>
            </a:r>
            <a:r>
              <a:rPr lang="en-US" b="1" dirty="0">
                <a:latin typeface="Montserrat" panose="020B0604020202020204" charset="-52"/>
              </a:rPr>
              <a:t>: 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‘spherical’: </a:t>
            </a:r>
            <a:r>
              <a:rPr lang="ru-RU" dirty="0">
                <a:solidFill>
                  <a:schemeClr val="tx1"/>
                </a:solidFill>
                <a:latin typeface="Montserrat" panose="020B0604020202020204" charset="-52"/>
              </a:rPr>
              <a:t>каждая компонента имеет свою единственную дисперсию</a:t>
            </a:r>
            <a:r>
              <a:rPr lang="en-US" dirty="0">
                <a:solidFill>
                  <a:schemeClr val="tx1"/>
                </a:solidFill>
                <a:latin typeface="Montserrat" panose="020B0604020202020204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49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3B45819-F9B6-4D45-AAAD-EAB4E498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61" y="55195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67407" y="3284984"/>
            <a:ext cx="4936975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full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полную ковариационную матрицу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240016" y="3284984"/>
            <a:ext cx="567105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tied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все компоненты имеют одну и ту же полную ковариационную матрицу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839416" y="6211669"/>
            <a:ext cx="54006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diag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диагональную ковариационную матрицу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6312025" y="6165304"/>
            <a:ext cx="52418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 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spherical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единственную дисперсию.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3933056"/>
            <a:ext cx="3352800" cy="223837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4005064"/>
            <a:ext cx="3352800" cy="223837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072" y="1124744"/>
            <a:ext cx="3352800" cy="223837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052736"/>
            <a:ext cx="33528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FDACD84-2E76-4DDC-8773-A2A6E0BB355C}"/>
              </a:ext>
            </a:extLst>
          </p:cNvPr>
          <p:cNvSpPr txBox="1">
            <a:spLocks/>
          </p:cNvSpPr>
          <p:nvPr/>
        </p:nvSpPr>
        <p:spPr>
          <a:xfrm>
            <a:off x="1939058" y="56789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S.W.O.T. (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совместно с </a:t>
            </a:r>
            <a:r>
              <a:rPr lang="en-US" sz="32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108643" y="1208227"/>
            <a:ext cx="121309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вероятностный подход, который моделирует данные как смесь вероятностных распределений, что делает его более гибким, чем традиционные методы кластеризации.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Слабые стороны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Он может быть чувствителен к начальным значениям средних и ковариационных матриц кластеров, что может потребовать нескольких прогонов с разными инициализациями.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Чувствительность к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сингулярностям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(если в каком-то кластере мало точек – могут возникнуть проблемы с матрицей ковариации)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Опять надо задавать числа кластеров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Возможности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подходы к использованию ковариационной матрицы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EM-кластеризация может быть расширена для обработки негауссовых распределений и включения предварительных знаний о данных.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Трудности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методы кластеризации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могут превосходить кластеризацию EM для определенных типов наборов данных (там где есть «структура»)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0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355281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https://colab.research.google.com/drive/1fdQaG4cLn6nVMIJrLIhQ-vCDYyYC6y-Q?usp=sharing</a:t>
            </a:r>
            <a:r>
              <a:rPr lang="ru-RU" sz="28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957C4-0B90-4156-8D6F-077A105A2FAB}"/>
              </a:ext>
            </a:extLst>
          </p:cNvPr>
          <p:cNvSpPr txBox="1"/>
          <p:nvPr/>
        </p:nvSpPr>
        <p:spPr>
          <a:xfrm>
            <a:off x="1028700" y="2378747"/>
            <a:ext cx="87858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Montserrat" panose="00000500000000000000" pitchFamily="2" charset="-52"/>
              </a:rPr>
              <a:t>Кластеризация на синтетических данных: EM-Кластеризация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181021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К-Средних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ЕМ-кластеризация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2.03 Продвинутые алгоритмы кластеризации</a:t>
            </a:r>
          </a:p>
        </p:txBody>
      </p:sp>
    </p:spTree>
    <p:extLst>
      <p:ext uri="{BB962C8B-B14F-4D97-AF65-F5344CB8AC3E}">
        <p14:creationId xmlns:p14="http://schemas.microsoft.com/office/powerpoint/2010/main" val="3397630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2032637" y="567891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91344" y="1700808"/>
            <a:ext cx="9037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Оцените матрицу близости для каждой точки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/>
              <p:nvPr/>
            </p:nvSpPr>
            <p:spPr>
              <a:xfrm>
                <a:off x="1520831" y="2456556"/>
                <a:ext cx="4572000" cy="5421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31" y="2456556"/>
                <a:ext cx="4572000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276634" y="199300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360415" y="196868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244884" y="1227032"/>
                <a:ext cx="60792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884" y="1227032"/>
                <a:ext cx="60792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336360" y="1268760"/>
                <a:ext cx="61715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1268760"/>
                <a:ext cx="617157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068721" y="314513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988602" y="5305377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964547" y="4605450"/>
                <a:ext cx="63216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47" y="4605450"/>
                <a:ext cx="63216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вал 2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8908482" y="472931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8884427" y="4029387"/>
                <a:ext cx="57124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27" y="4029387"/>
                <a:ext cx="57124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29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40730" y="5377385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16675" y="4677458"/>
                <a:ext cx="616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675" y="4677458"/>
                <a:ext cx="616451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48126" y="2776456"/>
            <a:ext cx="88597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Сгруппируйте две ближайшие точки в одну 	группу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Пересчитать матрицу близости</a:t>
            </a:r>
          </a:p>
        </p:txBody>
      </p:sp>
      <p:sp>
        <p:nvSpPr>
          <p:cNvPr id="33" name="Овал 32"/>
          <p:cNvSpPr/>
          <p:nvPr/>
        </p:nvSpPr>
        <p:spPr>
          <a:xfrm>
            <a:off x="9264352" y="1844824"/>
            <a:ext cx="1656184" cy="86409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31757" y="4403128"/>
            <a:ext cx="79251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Повторить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2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пока у вас не будет  	только одна группа</a:t>
            </a:r>
          </a:p>
          <a:p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	Отслеживайте изменения в матрице 	близости на каждом шаге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9912424" y="5157192"/>
            <a:ext cx="1872208" cy="86409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6" name="Овал 35"/>
          <p:cNvSpPr/>
          <p:nvPr/>
        </p:nvSpPr>
        <p:spPr>
          <a:xfrm>
            <a:off x="8688288" y="1844824"/>
            <a:ext cx="3168352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8" name="Овал 37"/>
          <p:cNvSpPr/>
          <p:nvPr/>
        </p:nvSpPr>
        <p:spPr>
          <a:xfrm>
            <a:off x="8832304" y="4077072"/>
            <a:ext cx="3240360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3071664" y="1349725"/>
            <a:ext cx="56255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27228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  <p:bldP spid="32" grpId="0"/>
      <p:bldP spid="33" grpId="0" animBg="1"/>
      <p:bldP spid="34" grpId="0"/>
      <p:bldP spid="35" grpId="0" animBg="1"/>
      <p:bldP spid="36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57636" y="567891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кратчайшее расстояние между любыми двумя точками в обоих кластерах</a:t>
            </a:r>
          </a:p>
        </p:txBody>
      </p:sp>
      <p:cxnSp>
        <p:nvCxnSpPr>
          <p:cNvPr id="21" name="Прямая соединительная линия 20"/>
          <p:cNvCxnSpPr>
            <a:stCxn id="12" idx="2"/>
            <a:endCxn id="16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193A367F-40F1-4856-AEDA-73EF6D589691}"/>
              </a:ext>
            </a:extLst>
          </p:cNvPr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16FDCEBC-3704-4AF6-8967-88B61EEA842F}"/>
              </a:ext>
            </a:extLst>
          </p:cNvPr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346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lang="en-US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К-Средних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ЕМ-кластеризация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2.03 Продвинутые алгоритмы кластеризации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67161" y="54682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9223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23" name="Прямая соединительная линия 22"/>
          <p:cNvCxnSpPr>
            <a:stCxn id="8" idx="2"/>
            <a:endCxn id="18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наибольшее расстояние между любыми двумя точками в обоих кластерах</a:t>
            </a:r>
          </a:p>
        </p:txBody>
      </p:sp>
    </p:spTree>
    <p:extLst>
      <p:ext uri="{BB962C8B-B14F-4D97-AF65-F5344CB8AC3E}">
        <p14:creationId xmlns:p14="http://schemas.microsoft.com/office/powerpoint/2010/main" val="34114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567891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23" name="Прямая соединительная линия 22"/>
          <p:cNvCxnSpPr>
            <a:stCxn id="8" idx="2"/>
            <a:endCxn id="18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среднее расстояние между каждой точкой в одном кластере и каждой точкой в другом кластере</a:t>
            </a:r>
          </a:p>
        </p:txBody>
      </p:sp>
      <p:cxnSp>
        <p:nvCxnSpPr>
          <p:cNvPr id="26" name="Прямая соединительная линия 25"/>
          <p:cNvCxnSpPr>
            <a:stCxn id="8" idx="2"/>
            <a:endCxn id="16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8" idx="1"/>
            <a:endCxn id="14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9" idx="1"/>
            <a:endCxn id="18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9" idx="1"/>
            <a:endCxn id="16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stCxn id="12" idx="2"/>
            <a:endCxn id="16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2" idx="2"/>
            <a:endCxn id="18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stCxn id="12" idx="2"/>
            <a:endCxn id="14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05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48111" y="5672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cxnSp>
        <p:nvCxnSpPr>
          <p:cNvPr id="25" name="Прямая соединительная линия 24"/>
          <p:cNvCxnSpPr>
            <a:stCxn id="27" idx="2"/>
            <a:endCxn id="28" idx="0"/>
          </p:cNvCxnSpPr>
          <p:nvPr/>
        </p:nvCxnSpPr>
        <p:spPr>
          <a:xfrm>
            <a:off x="10632504" y="3501008"/>
            <a:ext cx="36004" cy="18002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расстояния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одного кластера до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другого кластера</a:t>
            </a:r>
          </a:p>
        </p:txBody>
      </p:sp>
      <p:sp>
        <p:nvSpPr>
          <p:cNvPr id="27" name="Ромб 26"/>
          <p:cNvSpPr/>
          <p:nvPr/>
        </p:nvSpPr>
        <p:spPr>
          <a:xfrm>
            <a:off x="10416480" y="3068960"/>
            <a:ext cx="432048" cy="432048"/>
          </a:xfrm>
          <a:prstGeom prst="diamond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Ромб 27"/>
          <p:cNvSpPr/>
          <p:nvPr/>
        </p:nvSpPr>
        <p:spPr>
          <a:xfrm>
            <a:off x="10488488" y="5301208"/>
            <a:ext cx="360040" cy="432048"/>
          </a:xfrm>
          <a:prstGeom prst="diamond">
            <a:avLst/>
          </a:prstGeom>
          <a:solidFill>
            <a:schemeClr val="accent1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975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6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567229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278210" y="3697982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связь)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4149080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Ward’s </a:t>
            </a:r>
            <a:r>
              <a:rPr lang="tr-TR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(Связь Уорда)</a:t>
            </a:r>
          </a:p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средний квадрат расстояния между каждой точкой     в одном кластере до каждой точке в другом кластере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6079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61715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Овал 16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3216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7124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Овал 2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61645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вал 24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27" name="Прямая соединительная линия 26"/>
          <p:cNvCxnSpPr>
            <a:stCxn id="13" idx="2"/>
            <a:endCxn id="23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13" idx="2"/>
            <a:endCxn id="21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stCxn id="13" idx="1"/>
            <a:endCxn id="19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14" idx="1"/>
            <a:endCxn id="23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4" idx="1"/>
            <a:endCxn id="21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stCxn id="17" idx="2"/>
            <a:endCxn id="21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17" idx="2"/>
            <a:endCxn id="23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17" idx="2"/>
            <a:endCxn id="19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2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D98A1F9-9C8C-45AA-BBA4-5D7A7D0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372" y="55195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2903D07-7B01-4C24-912D-1C7193041C83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pic>
        <p:nvPicPr>
          <p:cNvPr id="9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86" y="2021920"/>
            <a:ext cx="928102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69775" y="6198384"/>
            <a:ext cx="11900074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  <a:hlinkClick r:id="rId5"/>
              </a:rPr>
              <a:t>https://github.com/dashee87/blogScripts/blob/master/Jupyter/2017-05-09-Clustering-with-Scikit-with-GIFs.ipynb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9643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074" y="1980406"/>
            <a:ext cx="11115675" cy="4276725"/>
          </a:xfrm>
          <a:prstGeom prst="rect">
            <a:avLst/>
          </a:prstGeom>
        </p:spPr>
      </p:pic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D98A1F9-9C8C-45AA-BBA4-5D7A7D0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471" y="567891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2903D07-7B01-4C24-912D-1C7193041C83}"/>
              </a:ext>
            </a:extLst>
          </p:cNvPr>
          <p:cNvSpPr txBox="1">
            <a:spLocks/>
          </p:cNvSpPr>
          <p:nvPr/>
        </p:nvSpPr>
        <p:spPr>
          <a:xfrm>
            <a:off x="968226" y="1159266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tr-TR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dendrogram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E9FB5C-0200-4605-854F-C4CA2148719A}"/>
              </a:ext>
            </a:extLst>
          </p:cNvPr>
          <p:cNvSpPr/>
          <p:nvPr/>
        </p:nvSpPr>
        <p:spPr>
          <a:xfrm>
            <a:off x="800101" y="2088281"/>
            <a:ext cx="497016" cy="39604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4499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2E79377-4BAD-4E0F-8E23-B59280931030}"/>
              </a:ext>
            </a:extLst>
          </p:cNvPr>
          <p:cNvSpPr/>
          <p:nvPr/>
        </p:nvSpPr>
        <p:spPr>
          <a:xfrm>
            <a:off x="0" y="1630566"/>
            <a:ext cx="12748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distance_threshold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=0,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=None)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A929A6-4AD7-4F79-BDCD-EAC0C69B36E7}"/>
              </a:ext>
            </a:extLst>
          </p:cNvPr>
          <p:cNvSpPr/>
          <p:nvPr/>
        </p:nvSpPr>
        <p:spPr>
          <a:xfrm>
            <a:off x="650441" y="2988184"/>
            <a:ext cx="3371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.distances_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.children_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BB0A2-3F2A-422E-94B5-3DE81175FA88}"/>
              </a:ext>
            </a:extLst>
          </p:cNvPr>
          <p:cNvSpPr/>
          <p:nvPr/>
        </p:nvSpPr>
        <p:spPr>
          <a:xfrm>
            <a:off x="172008" y="2101223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191A0E-9D59-4BF2-8798-89B5CF37E472}"/>
              </a:ext>
            </a:extLst>
          </p:cNvPr>
          <p:cNvSpPr/>
          <p:nvPr/>
        </p:nvSpPr>
        <p:spPr>
          <a:xfrm>
            <a:off x="534914" y="1173915"/>
            <a:ext cx="10009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E1F8897-525B-4865-97FA-F09AC8E69C85}"/>
              </a:ext>
            </a:extLst>
          </p:cNvPr>
          <p:cNvSpPr/>
          <p:nvPr/>
        </p:nvSpPr>
        <p:spPr>
          <a:xfrm>
            <a:off x="479744" y="4013644"/>
            <a:ext cx="11341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scipy.cluster.hierarchy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dendrogram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EF3000-3600-4A2A-A47A-F7792C52FF9F}"/>
              </a:ext>
            </a:extLst>
          </p:cNvPr>
          <p:cNvSpPr/>
          <p:nvPr/>
        </p:nvSpPr>
        <p:spPr>
          <a:xfrm>
            <a:off x="116345" y="4415777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dendrogram(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np.column_stack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([c, d])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7A2CF0C-ACE9-41EC-A0EE-3F96A9BF6600}"/>
              </a:ext>
            </a:extLst>
          </p:cNvPr>
          <p:cNvSpPr/>
          <p:nvPr/>
        </p:nvSpPr>
        <p:spPr>
          <a:xfrm>
            <a:off x="344414" y="5034528"/>
            <a:ext cx="12748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AgglomerativeClustering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distance_threshold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=dt,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=None)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F189154-083F-4754-8E7E-F60AD7E0A251}"/>
              </a:ext>
            </a:extLst>
          </p:cNvPr>
          <p:cNvSpPr/>
          <p:nvPr/>
        </p:nvSpPr>
        <p:spPr>
          <a:xfrm>
            <a:off x="367600" y="5929610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hc.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fit_predict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7A6E0FF-1E53-4D7C-8BE1-FA4B7BEE9A33}"/>
              </a:ext>
            </a:extLst>
          </p:cNvPr>
          <p:cNvSpPr/>
          <p:nvPr/>
        </p:nvSpPr>
        <p:spPr>
          <a:xfrm>
            <a:off x="172008" y="2635528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C90110D-E1BB-499C-9A55-C5CC66C79341}"/>
              </a:ext>
            </a:extLst>
          </p:cNvPr>
          <p:cNvSpPr/>
          <p:nvPr/>
        </p:nvSpPr>
        <p:spPr>
          <a:xfrm>
            <a:off x="352902" y="5439098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hc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8D2BE53D-73CC-4F76-B000-82085DB61554}"/>
              </a:ext>
            </a:extLst>
          </p:cNvPr>
          <p:cNvSpPr txBox="1">
            <a:spLocks/>
          </p:cNvSpPr>
          <p:nvPr/>
        </p:nvSpPr>
        <p:spPr>
          <a:xfrm>
            <a:off x="1919536" y="49816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2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Реализация в </a:t>
            </a:r>
            <a:r>
              <a:rPr lang="en-US" sz="32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7BB2A2F-3B3D-41C9-9EFA-108DD55BDA73}"/>
              </a:ext>
            </a:extLst>
          </p:cNvPr>
          <p:cNvSpPr/>
          <p:nvPr/>
        </p:nvSpPr>
        <p:spPr>
          <a:xfrm>
            <a:off x="4022021" y="2130552"/>
            <a:ext cx="8221049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AgglomerativeClustering(affinity='euclidean', compute_full_tree='auto',                        connectivity=None,distance_threshold=0,linkage='ward', memory=None,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n_clusters=None)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447925" y="5724525"/>
            <a:ext cx="2095500" cy="79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5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23" grpId="0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86224" y="4296338"/>
            <a:ext cx="2524126" cy="2524126"/>
          </a:xfrm>
          <a:prstGeom prst="rect">
            <a:avLst/>
          </a:prstGeom>
        </p:spPr>
      </p:pic>
      <p:sp>
        <p:nvSpPr>
          <p:cNvPr id="11" name="Google Shape;139;p26"/>
          <p:cNvSpPr txBox="1"/>
          <p:nvPr/>
        </p:nvSpPr>
        <p:spPr>
          <a:xfrm>
            <a:off x="717096" y="1062969"/>
            <a:ext cx="11198679" cy="173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Иерархическая кластеризация</a:t>
            </a:r>
            <a:r>
              <a:rPr lang="ru-RU" sz="399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: какой из типов </a:t>
            </a:r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связей</a:t>
            </a:r>
            <a:r>
              <a:rPr lang="ru-RU" sz="399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лучше справится с данными вида «</a:t>
            </a:r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кольцо в кольце</a:t>
            </a:r>
            <a:r>
              <a:rPr lang="ru-RU" sz="399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»?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98475" y="3340692"/>
            <a:ext cx="10160000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anose="020B0604020202020204" charset="-52"/>
              </a:rPr>
              <a:t>a:</a:t>
            </a:r>
            <a:r>
              <a:rPr lang="en-US" dirty="0">
                <a:latin typeface="Montserrat" panose="020B0604020202020204" charset="-52"/>
              </a:rPr>
              <a:t> Single linkage (</a:t>
            </a:r>
            <a:r>
              <a:rPr lang="ru-RU" dirty="0">
                <a:latin typeface="Montserrat" panose="020B0604020202020204" charset="-52"/>
              </a:rPr>
              <a:t>Одиночная связь)  </a:t>
            </a:r>
            <a:r>
              <a:rPr lang="en-US" b="1" dirty="0">
                <a:latin typeface="Montserrat" panose="020B0604020202020204" charset="-52"/>
              </a:rPr>
              <a:t>b:</a:t>
            </a:r>
            <a:r>
              <a:rPr lang="en-US" dirty="0">
                <a:latin typeface="Montserrat" panose="020B0604020202020204" charset="-52"/>
              </a:rPr>
              <a:t> Complete linkage (</a:t>
            </a:r>
            <a:r>
              <a:rPr lang="ru-RU" dirty="0">
                <a:latin typeface="Montserrat" panose="020B0604020202020204" charset="-52"/>
              </a:rPr>
              <a:t>Полная связь)</a:t>
            </a:r>
          </a:p>
          <a:p>
            <a:endParaRPr lang="en-US" b="1" dirty="0">
              <a:latin typeface="Montserrat" panose="020B0604020202020204" charset="-52"/>
            </a:endParaRPr>
          </a:p>
          <a:p>
            <a:r>
              <a:rPr lang="en-US" b="1" dirty="0">
                <a:latin typeface="Montserrat" panose="020B0604020202020204" charset="-52"/>
              </a:rPr>
              <a:t>c: </a:t>
            </a:r>
            <a:r>
              <a:rPr lang="en-US" dirty="0">
                <a:latin typeface="Montserrat" panose="020B0604020202020204" charset="-52"/>
              </a:rPr>
              <a:t>Average linkage (</a:t>
            </a:r>
            <a:r>
              <a:rPr lang="ru-RU" dirty="0">
                <a:latin typeface="Montserrat" panose="020B0604020202020204" charset="-52"/>
              </a:rPr>
              <a:t>Средняя связь)  </a:t>
            </a:r>
            <a:r>
              <a:rPr lang="en-US" b="1" dirty="0">
                <a:latin typeface="Montserrat" panose="020B0604020202020204" charset="-52"/>
              </a:rPr>
              <a:t>d: </a:t>
            </a:r>
            <a:r>
              <a:rPr lang="en-US" dirty="0">
                <a:latin typeface="Montserrat" panose="020B0604020202020204" charset="-52"/>
              </a:rPr>
              <a:t>Centroid linkage (</a:t>
            </a:r>
            <a:r>
              <a:rPr lang="ru-RU" dirty="0" err="1">
                <a:latin typeface="Montserrat" panose="020B0604020202020204" charset="-52"/>
              </a:rPr>
              <a:t>Центроидная</a:t>
            </a:r>
            <a:r>
              <a:rPr lang="ru-RU" dirty="0">
                <a:latin typeface="Montserrat" panose="020B0604020202020204" charset="-52"/>
              </a:rPr>
              <a:t> связь)</a:t>
            </a:r>
          </a:p>
        </p:txBody>
      </p:sp>
    </p:spTree>
    <p:extLst>
      <p:ext uri="{BB962C8B-B14F-4D97-AF65-F5344CB8AC3E}">
        <p14:creationId xmlns:p14="http://schemas.microsoft.com/office/powerpoint/2010/main" val="5787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D98A1F9-9C8C-45AA-BBA4-5D7A7D0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372" y="55774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Иерархическая кластеризация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E6DD3CF-3A75-4C26-9310-BF77E8599FE4}"/>
              </a:ext>
            </a:extLst>
          </p:cNvPr>
          <p:cNvSpPr/>
          <p:nvPr/>
        </p:nvSpPr>
        <p:spPr>
          <a:xfrm>
            <a:off x="176486" y="5629215"/>
            <a:ext cx="6243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4D540B-FDA9-4CBD-A856-3C6386DD138F}"/>
              </a:ext>
            </a:extLst>
          </p:cNvPr>
          <p:cNvSpPr/>
          <p:nvPr/>
        </p:nvSpPr>
        <p:spPr>
          <a:xfrm>
            <a:off x="6547098" y="5582255"/>
            <a:ext cx="6931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C7EF5A3-A3DF-4D55-8905-C19B56CEA993}"/>
              </a:ext>
            </a:extLst>
          </p:cNvPr>
          <p:cNvSpPr/>
          <p:nvPr/>
        </p:nvSpPr>
        <p:spPr>
          <a:xfrm>
            <a:off x="6583997" y="5938014"/>
            <a:ext cx="5312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377" y="1555640"/>
            <a:ext cx="3973398" cy="40942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1187" y="1555640"/>
            <a:ext cx="3932525" cy="40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3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776425" y="56789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16651" y="1395630"/>
            <a:ext cx="116729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Сильные стороны</a:t>
            </a:r>
            <a:endParaRPr lang="en-US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Базовая и понятная идея алгоритма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Слабые стороны</a:t>
            </a:r>
            <a:endParaRPr lang="en-US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Высокая пространственная и временная сложность для иерархической кластеризации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Возможности</a:t>
            </a:r>
            <a:endParaRPr lang="en-US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Разновидность метрики расстояния (связи) имеет свои достоинства и недостатки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Трудности</a:t>
            </a:r>
            <a:endParaRPr lang="en-US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иерархической кластеризации нет математической целевой функции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50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lang="en-US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К-Средних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ЕМ-кластеризация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2.03 Продвинутые алгоритмы кластеризации</a:t>
            </a:r>
          </a:p>
        </p:txBody>
      </p:sp>
    </p:spTree>
    <p:extLst>
      <p:ext uri="{BB962C8B-B14F-4D97-AF65-F5344CB8AC3E}">
        <p14:creationId xmlns:p14="http://schemas.microsoft.com/office/powerpoint/2010/main" val="2559843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294321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https://colab.research.google.com/drive/1e_qJepG9lc66-A9VOepxpjhKUwPPyawN?usp=sharing</a:t>
            </a:r>
            <a:r>
              <a:rPr lang="ru-RU" sz="28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957C4-0B90-4156-8D6F-077A105A2FAB}"/>
              </a:ext>
            </a:extLst>
          </p:cNvPr>
          <p:cNvSpPr txBox="1"/>
          <p:nvPr/>
        </p:nvSpPr>
        <p:spPr>
          <a:xfrm>
            <a:off x="1028700" y="2378747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atin typeface="Montserrat" panose="00000500000000000000" pitchFamily="2" charset="-52"/>
              </a:rPr>
              <a:t>Sklearn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989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К-Средних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ЕМ-кластеризация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2.03 Продвинутые алгоритмы кластеризации</a:t>
            </a:r>
          </a:p>
        </p:txBody>
      </p:sp>
    </p:spTree>
    <p:extLst>
      <p:ext uri="{BB962C8B-B14F-4D97-AF65-F5344CB8AC3E}">
        <p14:creationId xmlns:p14="http://schemas.microsoft.com/office/powerpoint/2010/main" val="1364539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248146" y="573537"/>
            <a:ext cx="11377264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DBSCAN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Density-Based Spatial Clustering of Applications with Noise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D4F9298-8F56-435D-BFEC-66C214E6314D}"/>
              </a:ext>
            </a:extLst>
          </p:cNvPr>
          <p:cNvSpPr/>
          <p:nvPr/>
        </p:nvSpPr>
        <p:spPr>
          <a:xfrm rot="6602461" flipH="1">
            <a:off x="10154873" y="4515729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2F662F3-0A87-421B-9762-EEABFF46D598}"/>
              </a:ext>
            </a:extLst>
          </p:cNvPr>
          <p:cNvSpPr/>
          <p:nvPr/>
        </p:nvSpPr>
        <p:spPr>
          <a:xfrm rot="6602461" flipH="1">
            <a:off x="11213064" y="3671447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44F8758-343A-4468-81B7-ABCE5FF761AD}"/>
              </a:ext>
            </a:extLst>
          </p:cNvPr>
          <p:cNvSpPr/>
          <p:nvPr/>
        </p:nvSpPr>
        <p:spPr>
          <a:xfrm rot="6602461" flipH="1">
            <a:off x="9785617" y="2858734"/>
            <a:ext cx="288000" cy="28800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F54537E-203B-44E0-B324-7DFACD32E21F}"/>
              </a:ext>
            </a:extLst>
          </p:cNvPr>
          <p:cNvSpPr/>
          <p:nvPr/>
        </p:nvSpPr>
        <p:spPr>
          <a:xfrm rot="6602461" flipH="1">
            <a:off x="10859736" y="4515727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60D536D-3D09-4E9E-B8DB-C53485C84522}"/>
              </a:ext>
            </a:extLst>
          </p:cNvPr>
          <p:cNvSpPr/>
          <p:nvPr/>
        </p:nvSpPr>
        <p:spPr>
          <a:xfrm rot="6602461" flipH="1">
            <a:off x="10800976" y="5096145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336149" y="2085170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EE3D3F3-825A-4EAF-861E-A99FE2B862E9}"/>
              </a:ext>
            </a:extLst>
          </p:cNvPr>
          <p:cNvSpPr/>
          <p:nvPr/>
        </p:nvSpPr>
        <p:spPr>
          <a:xfrm rot="6602461" flipH="1">
            <a:off x="9389424" y="3302189"/>
            <a:ext cx="288000" cy="28800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F8B1B0A-F9EF-4C6E-9DBE-13542EDEC04F}"/>
              </a:ext>
            </a:extLst>
          </p:cNvPr>
          <p:cNvSpPr/>
          <p:nvPr/>
        </p:nvSpPr>
        <p:spPr>
          <a:xfrm rot="6602461" flipH="1">
            <a:off x="9898236" y="3466977"/>
            <a:ext cx="288000" cy="28800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74604B0-53CC-4D00-8178-BC0842468D6D}"/>
              </a:ext>
            </a:extLst>
          </p:cNvPr>
          <p:cNvSpPr/>
          <p:nvPr/>
        </p:nvSpPr>
        <p:spPr>
          <a:xfrm>
            <a:off x="416106" y="2166774"/>
            <a:ext cx="845371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огромном зале толпа людей отмечает чей-то день рождения. Кто-то слоняется один, а большинство - с друзьями. Некоторые компании просто толпятся, некоторые - поют или танцуют.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Мы хотим разделить людей в комнате на группы.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Задача - различать группы таких разных форм и не забывать об одиночках.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Определим, что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 определенным человеком собралась толпа, если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 ним стоит еще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несколько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человек.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0BF4C98C-C7A5-4C43-8C83-B6A60F60D254}"/>
              </a:ext>
            </a:extLst>
          </p:cNvPr>
          <p:cNvSpPr/>
          <p:nvPr/>
        </p:nvSpPr>
        <p:spPr>
          <a:xfrm>
            <a:off x="9984432" y="4260771"/>
            <a:ext cx="1388562" cy="12449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9151381" y="2668874"/>
            <a:ext cx="1388562" cy="124491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206826E-475F-4B88-BEF0-6ABDA46A06D7}"/>
              </a:ext>
            </a:extLst>
          </p:cNvPr>
          <p:cNvSpPr/>
          <p:nvPr/>
        </p:nvSpPr>
        <p:spPr>
          <a:xfrm>
            <a:off x="1055440" y="1714105"/>
            <a:ext cx="11763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Пространственная кластеризация на основе плотности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 учетом шума 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5349933" y="491099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4079776" y="368699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273096" y="56527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DBSCAN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Epsilon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Min Points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BFBD6B5-42FA-485C-A510-1431F1BACCE3}"/>
              </a:ext>
            </a:extLst>
          </p:cNvPr>
          <p:cNvSpPr/>
          <p:nvPr/>
        </p:nvSpPr>
        <p:spPr>
          <a:xfrm>
            <a:off x="331009" y="1584438"/>
            <a:ext cx="1080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en-US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 —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Максимальное расстояние, на котором точка может находиться от другой точки, чтобы считаться соседней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248796" y="2653016"/>
            <a:ext cx="10965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Количество точек, которое необходимо «собрать» в диапазоне </a:t>
            </a:r>
            <a:r>
              <a:rPr lang="en-US" sz="2400" b="1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чтобы они считались кластером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/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42754B5-8449-475B-8E2A-5C28576AEDB7}"/>
              </a:ext>
            </a:extLst>
          </p:cNvPr>
          <p:cNvCxnSpPr>
            <a:cxnSpLocks/>
            <a:stCxn id="32" idx="0"/>
            <a:endCxn id="33" idx="6"/>
          </p:cNvCxnSpPr>
          <p:nvPr/>
        </p:nvCxnSpPr>
        <p:spPr>
          <a:xfrm flipV="1">
            <a:off x="5419753" y="4946990"/>
            <a:ext cx="1180023" cy="12337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352F553-32C0-4D5B-9B0A-BFC9D392C452}"/>
              </a:ext>
            </a:extLst>
          </p:cNvPr>
          <p:cNvSpPr/>
          <p:nvPr/>
        </p:nvSpPr>
        <p:spPr>
          <a:xfrm>
            <a:off x="4702670" y="4028713"/>
            <a:ext cx="1393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Epsilon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Radius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685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2" grpId="0" animBg="1"/>
      <p:bldP spid="33" grpId="0" animBg="1"/>
      <p:bldP spid="38" grpId="0"/>
      <p:bldP spid="4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860404" y="271931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8636403" y="153776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206265" y="63816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DBSCAN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205169" y="1439880"/>
            <a:ext cx="10965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= 4</a:t>
            </a:r>
            <a:endParaRPr lang="ru-RU" sz="24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EE9586E-D165-4AB8-8592-A00683F36A68}"/>
              </a:ext>
            </a:extLst>
          </p:cNvPr>
          <p:cNvSpPr/>
          <p:nvPr/>
        </p:nvSpPr>
        <p:spPr>
          <a:xfrm rot="6602461" flipH="1">
            <a:off x="9860099" y="392518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7AF9D91-2428-4CFF-95AC-B259757E69A8}"/>
              </a:ext>
            </a:extLst>
          </p:cNvPr>
          <p:cNvSpPr/>
          <p:nvPr/>
        </p:nvSpPr>
        <p:spPr>
          <a:xfrm rot="6602461" flipH="1">
            <a:off x="8687663" y="272136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88A2C67-FEB1-45F6-94DC-0C6FC6060C5D}"/>
              </a:ext>
            </a:extLst>
          </p:cNvPr>
          <p:cNvSpPr/>
          <p:nvPr/>
        </p:nvSpPr>
        <p:spPr>
          <a:xfrm rot="6602461" flipH="1">
            <a:off x="8782604" y="421322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DB6828A-77CF-43A7-A6F5-67D90902C15D}"/>
              </a:ext>
            </a:extLst>
          </p:cNvPr>
          <p:cNvSpPr/>
          <p:nvPr/>
        </p:nvSpPr>
        <p:spPr>
          <a:xfrm rot="6602461" flipH="1">
            <a:off x="7927802" y="431440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F9A09CAE-BC3B-4799-9C56-34A6805A3006}"/>
              </a:ext>
            </a:extLst>
          </p:cNvPr>
          <p:cNvSpPr/>
          <p:nvPr/>
        </p:nvSpPr>
        <p:spPr>
          <a:xfrm rot="6602461" flipH="1">
            <a:off x="7964279" y="329800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CA105B94-D043-4C16-B4B6-FC102BC171C9}"/>
              </a:ext>
            </a:extLst>
          </p:cNvPr>
          <p:cNvSpPr/>
          <p:nvPr/>
        </p:nvSpPr>
        <p:spPr>
          <a:xfrm rot="6602461" flipH="1">
            <a:off x="10297926" y="610721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A371480-BDE5-4943-BAAD-997EC64AFF93}"/>
              </a:ext>
            </a:extLst>
          </p:cNvPr>
          <p:cNvSpPr/>
          <p:nvPr/>
        </p:nvSpPr>
        <p:spPr>
          <a:xfrm rot="6602461" flipH="1">
            <a:off x="1219138" y="266387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B7C800C1-630C-498E-9AE6-5E70AD80D866}"/>
              </a:ext>
            </a:extLst>
          </p:cNvPr>
          <p:cNvSpPr/>
          <p:nvPr/>
        </p:nvSpPr>
        <p:spPr>
          <a:xfrm rot="6602461" flipH="1">
            <a:off x="1939218" y="316362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FFAC8FF-1C2A-4BA0-A5FA-F3482D2947BA}"/>
              </a:ext>
            </a:extLst>
          </p:cNvPr>
          <p:cNvSpPr/>
          <p:nvPr/>
        </p:nvSpPr>
        <p:spPr>
          <a:xfrm rot="6602461" flipH="1">
            <a:off x="2515282" y="240268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6AA970B6-F76A-4D97-BF78-2E03B7A813FA}"/>
              </a:ext>
            </a:extLst>
          </p:cNvPr>
          <p:cNvSpPr/>
          <p:nvPr/>
        </p:nvSpPr>
        <p:spPr>
          <a:xfrm rot="6602461" flipH="1">
            <a:off x="2803314" y="510757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58D81CC-75BA-4B14-A1DA-1190D6DA71C8}"/>
              </a:ext>
            </a:extLst>
          </p:cNvPr>
          <p:cNvSpPr/>
          <p:nvPr/>
        </p:nvSpPr>
        <p:spPr>
          <a:xfrm rot="6602461" flipH="1">
            <a:off x="3379378" y="421321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F3ECA68-16BC-4A17-8DE8-16AFEB5E2168}"/>
              </a:ext>
            </a:extLst>
          </p:cNvPr>
          <p:cNvSpPr/>
          <p:nvPr/>
        </p:nvSpPr>
        <p:spPr>
          <a:xfrm rot="6602461" flipH="1">
            <a:off x="4171466" y="515373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5D9CFAB-3CE8-47C2-86B5-FBD5190CBF86}"/>
              </a:ext>
            </a:extLst>
          </p:cNvPr>
          <p:cNvSpPr/>
          <p:nvPr/>
        </p:nvSpPr>
        <p:spPr>
          <a:xfrm rot="6602461" flipH="1">
            <a:off x="1939885" y="5745696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5A65236-6F35-4C9C-BFA6-52E9CDCB79C3}"/>
              </a:ext>
            </a:extLst>
          </p:cNvPr>
          <p:cNvSpPr/>
          <p:nvPr/>
        </p:nvSpPr>
        <p:spPr>
          <a:xfrm rot="6602461" flipH="1">
            <a:off x="3595403" y="601490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7D98E1D-31DD-4AD7-8382-612CF513E164}"/>
              </a:ext>
            </a:extLst>
          </p:cNvPr>
          <p:cNvSpPr/>
          <p:nvPr/>
        </p:nvSpPr>
        <p:spPr>
          <a:xfrm rot="6602461" flipH="1">
            <a:off x="1789520" y="473758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DC61F4D8-4B61-41AE-8170-3585482256A5}"/>
              </a:ext>
            </a:extLst>
          </p:cNvPr>
          <p:cNvSpPr/>
          <p:nvPr/>
        </p:nvSpPr>
        <p:spPr>
          <a:xfrm>
            <a:off x="7463663" y="153776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BC9180B-9016-4E15-9466-F827CC2252FA}"/>
              </a:ext>
            </a:extLst>
          </p:cNvPr>
          <p:cNvSpPr/>
          <p:nvPr/>
        </p:nvSpPr>
        <p:spPr>
          <a:xfrm>
            <a:off x="8643599" y="266973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0C16D4BE-7F15-45AE-8586-A9BB01B86440}"/>
              </a:ext>
            </a:extLst>
          </p:cNvPr>
          <p:cNvSpPr/>
          <p:nvPr/>
        </p:nvSpPr>
        <p:spPr>
          <a:xfrm>
            <a:off x="7623933" y="2869478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E7DDBC7-C06B-4C0D-AB15-5984A050DA53}"/>
              </a:ext>
            </a:extLst>
          </p:cNvPr>
          <p:cNvSpPr/>
          <p:nvPr/>
        </p:nvSpPr>
        <p:spPr>
          <a:xfrm>
            <a:off x="6831845" y="2225475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8F83912F-C1D9-4449-8A9E-9EAE078DC30E}"/>
              </a:ext>
            </a:extLst>
          </p:cNvPr>
          <p:cNvSpPr/>
          <p:nvPr/>
        </p:nvSpPr>
        <p:spPr>
          <a:xfrm>
            <a:off x="6668492" y="3133527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53139275-A0A0-48C9-A359-A1A8983E3E65}"/>
              </a:ext>
            </a:extLst>
          </p:cNvPr>
          <p:cNvSpPr/>
          <p:nvPr/>
        </p:nvSpPr>
        <p:spPr>
          <a:xfrm>
            <a:off x="1584526" y="387534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72F9A7E1-D383-45D1-91DB-8975B5768AD5}"/>
              </a:ext>
            </a:extLst>
          </p:cNvPr>
          <p:cNvSpPr/>
          <p:nvPr/>
        </p:nvSpPr>
        <p:spPr>
          <a:xfrm>
            <a:off x="2071297" y="2992237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F99E2252-0A1F-447C-9384-EF7C7EC9E9A5}"/>
              </a:ext>
            </a:extLst>
          </p:cNvPr>
          <p:cNvSpPr/>
          <p:nvPr/>
        </p:nvSpPr>
        <p:spPr>
          <a:xfrm>
            <a:off x="2943213" y="392325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B4DF24F-7B4C-4790-90C5-B33D6060A1FB}"/>
              </a:ext>
            </a:extLst>
          </p:cNvPr>
          <p:cNvSpPr/>
          <p:nvPr/>
        </p:nvSpPr>
        <p:spPr>
          <a:xfrm>
            <a:off x="2133079" y="4692282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854FBDA2-BA65-4260-8B43-491A4EED5DB6}"/>
              </a:ext>
            </a:extLst>
          </p:cNvPr>
          <p:cNvSpPr/>
          <p:nvPr/>
        </p:nvSpPr>
        <p:spPr>
          <a:xfrm>
            <a:off x="811297" y="4481873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4BDD0B43-5FBB-4D87-997A-2A0764D75F53}"/>
              </a:ext>
            </a:extLst>
          </p:cNvPr>
          <p:cNvSpPr/>
          <p:nvPr/>
        </p:nvSpPr>
        <p:spPr>
          <a:xfrm>
            <a:off x="607580" y="3452124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C413B03F-6F61-4A06-9BF1-41527A820702}"/>
              </a:ext>
            </a:extLst>
          </p:cNvPr>
          <p:cNvSpPr/>
          <p:nvPr/>
        </p:nvSpPr>
        <p:spPr>
          <a:xfrm>
            <a:off x="1490274" y="2455122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0571DA7-CC00-41C8-9E5C-A6F548DE66B1}"/>
              </a:ext>
            </a:extLst>
          </p:cNvPr>
          <p:cNvSpPr/>
          <p:nvPr/>
        </p:nvSpPr>
        <p:spPr>
          <a:xfrm>
            <a:off x="9080415" y="5912385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9FC613A4-017B-4C27-92F7-461D34B2425E}"/>
              </a:ext>
            </a:extLst>
          </p:cNvPr>
          <p:cNvSpPr/>
          <p:nvPr/>
        </p:nvSpPr>
        <p:spPr>
          <a:xfrm>
            <a:off x="2217202" y="3340001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A56F512E-97F2-45EF-8341-A624A0FDA332}"/>
              </a:ext>
            </a:extLst>
          </p:cNvPr>
          <p:cNvSpPr/>
          <p:nvPr/>
        </p:nvSpPr>
        <p:spPr>
          <a:xfrm>
            <a:off x="3335353" y="5960509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5C5EA23B-9C02-4978-8028-0B72E17146D8}"/>
              </a:ext>
            </a:extLst>
          </p:cNvPr>
          <p:cNvSpPr/>
          <p:nvPr/>
        </p:nvSpPr>
        <p:spPr>
          <a:xfrm>
            <a:off x="5924133" y="4578905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8754498-77C8-4D0D-AAF1-4824BDE72FC1}"/>
              </a:ext>
            </a:extLst>
          </p:cNvPr>
          <p:cNvSpPr/>
          <p:nvPr/>
        </p:nvSpPr>
        <p:spPr>
          <a:xfrm>
            <a:off x="8828875" y="1959864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4BBB8D7E-63C7-4E20-82D0-B91488F271B0}"/>
              </a:ext>
            </a:extLst>
          </p:cNvPr>
          <p:cNvSpPr/>
          <p:nvPr/>
        </p:nvSpPr>
        <p:spPr>
          <a:xfrm rot="6602461" flipH="1">
            <a:off x="9745509" y="2602033"/>
            <a:ext cx="288000" cy="2880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75233318-1453-4F90-8BC7-F458F26EF94C}"/>
              </a:ext>
            </a:extLst>
          </p:cNvPr>
          <p:cNvSpPr/>
          <p:nvPr/>
        </p:nvSpPr>
        <p:spPr>
          <a:xfrm rot="6602461" flipH="1">
            <a:off x="9794215" y="3817188"/>
            <a:ext cx="288000" cy="2880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68B134FA-D713-4CE1-A568-01F37744229F}"/>
              </a:ext>
            </a:extLst>
          </p:cNvPr>
          <p:cNvSpPr/>
          <p:nvPr/>
        </p:nvSpPr>
        <p:spPr>
          <a:xfrm rot="6602461" flipH="1">
            <a:off x="7812000" y="4186686"/>
            <a:ext cx="288000" cy="2880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1B3FD4-A6F0-4551-A6CC-29B72831E210}"/>
              </a:ext>
            </a:extLst>
          </p:cNvPr>
          <p:cNvSpPr/>
          <p:nvPr/>
        </p:nvSpPr>
        <p:spPr>
          <a:xfrm rot="6602461" flipH="1">
            <a:off x="8606830" y="2602034"/>
            <a:ext cx="288000" cy="2880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61F217E3-AE1E-45E5-A8F6-54FB02EEDF08}"/>
              </a:ext>
            </a:extLst>
          </p:cNvPr>
          <p:cNvSpPr/>
          <p:nvPr/>
        </p:nvSpPr>
        <p:spPr>
          <a:xfrm rot="6602461" flipH="1">
            <a:off x="3503854" y="597306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6F0670E7-F411-4F95-9653-B54073F4B638}"/>
              </a:ext>
            </a:extLst>
          </p:cNvPr>
          <p:cNvSpPr/>
          <p:nvPr/>
        </p:nvSpPr>
        <p:spPr>
          <a:xfrm rot="6602461" flipH="1">
            <a:off x="4076443" y="503925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9E84388E-5531-4829-87E2-8D481D37D3A5}"/>
              </a:ext>
            </a:extLst>
          </p:cNvPr>
          <p:cNvSpPr/>
          <p:nvPr/>
        </p:nvSpPr>
        <p:spPr>
          <a:xfrm rot="6602461" flipH="1">
            <a:off x="3278563" y="408688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7B6D9820-D1CB-400F-8F2A-C23D160445E5}"/>
              </a:ext>
            </a:extLst>
          </p:cNvPr>
          <p:cNvSpPr/>
          <p:nvPr/>
        </p:nvSpPr>
        <p:spPr>
          <a:xfrm rot="6602461" flipH="1">
            <a:off x="1819990" y="5621799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04FD0745-D823-46C2-A4A4-DD0015A4EDE3}"/>
              </a:ext>
            </a:extLst>
          </p:cNvPr>
          <p:cNvSpPr/>
          <p:nvPr/>
        </p:nvSpPr>
        <p:spPr>
          <a:xfrm rot="6602461" flipH="1">
            <a:off x="1688533" y="465417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2652C721-8ABE-4FCC-B68B-FB1A1A0F6D7F}"/>
              </a:ext>
            </a:extLst>
          </p:cNvPr>
          <p:cNvSpPr/>
          <p:nvPr/>
        </p:nvSpPr>
        <p:spPr>
          <a:xfrm rot="6602461" flipH="1">
            <a:off x="2557119" y="4868834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7B19AC3D-995D-440A-9134-31B8B21CEB8E}"/>
              </a:ext>
            </a:extLst>
          </p:cNvPr>
          <p:cNvSpPr/>
          <p:nvPr/>
        </p:nvSpPr>
        <p:spPr>
          <a:xfrm rot="6602461" flipH="1">
            <a:off x="7725243" y="3006840"/>
            <a:ext cx="540000" cy="5400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60F597A6-EB15-402D-A483-DFBA3EA30F54}"/>
              </a:ext>
            </a:extLst>
          </p:cNvPr>
          <p:cNvSpPr/>
          <p:nvPr/>
        </p:nvSpPr>
        <p:spPr>
          <a:xfrm rot="6602461" flipH="1">
            <a:off x="8515983" y="3974908"/>
            <a:ext cx="540000" cy="540000"/>
          </a:xfrm>
          <a:prstGeom prst="ellipse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C7D28730-D5E7-4613-90EA-5DF3C80926E2}"/>
              </a:ext>
            </a:extLst>
          </p:cNvPr>
          <p:cNvSpPr/>
          <p:nvPr/>
        </p:nvSpPr>
        <p:spPr>
          <a:xfrm>
            <a:off x="4883156" y="2767005"/>
            <a:ext cx="2723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Основная точка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1618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95813778-4731-4465-B460-FC92D691EC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78" y="1791066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206265" y="63816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DBSCAN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7325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2E79377-4BAD-4E0F-8E23-B59280931030}"/>
              </a:ext>
            </a:extLst>
          </p:cNvPr>
          <p:cNvSpPr/>
          <p:nvPr/>
        </p:nvSpPr>
        <p:spPr>
          <a:xfrm>
            <a:off x="32581" y="1941672"/>
            <a:ext cx="12748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DBSCAN(eps=0.2,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min_samples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=10)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A929A6-4AD7-4F79-BDCD-EAC0C69B36E7}"/>
              </a:ext>
            </a:extLst>
          </p:cNvPr>
          <p:cNvSpPr/>
          <p:nvPr/>
        </p:nvSpPr>
        <p:spPr>
          <a:xfrm>
            <a:off x="206743" y="4140691"/>
            <a:ext cx="63464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db.labels_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core =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db.core_sample_indices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BB0A2-3F2A-422E-94B5-3DE81175FA88}"/>
              </a:ext>
            </a:extLst>
          </p:cNvPr>
          <p:cNvSpPr/>
          <p:nvPr/>
        </p:nvSpPr>
        <p:spPr>
          <a:xfrm>
            <a:off x="171818" y="2461757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.get_params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BB2A2F-3B3D-41C9-9EFA-108DD55BDA73}"/>
              </a:ext>
            </a:extLst>
          </p:cNvPr>
          <p:cNvSpPr/>
          <p:nvPr/>
        </p:nvSpPr>
        <p:spPr>
          <a:xfrm>
            <a:off x="2962275" y="2624187"/>
            <a:ext cx="9188712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DBSCAN(algorithm='auto', eps=0.2, leaf_size=30, metric='euclidean', metric_params=None, min_samples=10, n_jobs=None, p=None)</a:t>
            </a:r>
            <a:endParaRPr lang="ru-RU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7A6E0FF-1E53-4D7C-8BE1-FA4B7BEE9A33}"/>
              </a:ext>
            </a:extLst>
          </p:cNvPr>
          <p:cNvSpPr/>
          <p:nvPr/>
        </p:nvSpPr>
        <p:spPr>
          <a:xfrm>
            <a:off x="206742" y="3502908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EE5F2B-CC70-4A6E-BC0B-112E37774CDE}"/>
              </a:ext>
            </a:extLst>
          </p:cNvPr>
          <p:cNvSpPr/>
          <p:nvPr/>
        </p:nvSpPr>
        <p:spPr>
          <a:xfrm>
            <a:off x="206742" y="1340457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DBSCAN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8D2BE53D-73CC-4F76-B000-82085DB61554}"/>
              </a:ext>
            </a:extLst>
          </p:cNvPr>
          <p:cNvSpPr txBox="1">
            <a:spLocks/>
          </p:cNvSpPr>
          <p:nvPr/>
        </p:nvSpPr>
        <p:spPr>
          <a:xfrm>
            <a:off x="1919536" y="49816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Реализация в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F189154-083F-4754-8E7E-F60AD7E0A251}"/>
              </a:ext>
            </a:extLst>
          </p:cNvPr>
          <p:cNvSpPr/>
          <p:nvPr/>
        </p:nvSpPr>
        <p:spPr>
          <a:xfrm>
            <a:off x="171818" y="5356428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labels=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fit_predict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252143" y="5151343"/>
            <a:ext cx="2095500" cy="790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4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7" grpId="0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07200" y="910569"/>
            <a:ext cx="11176000" cy="1732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DBSCAN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99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какую бы </a:t>
            </a:r>
            <a:r>
              <a:rPr lang="ru-RU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epsilon</a:t>
            </a:r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990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вы бы установили для следующих данных? 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692" y="2243364"/>
            <a:ext cx="5498469" cy="43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6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00486" y="57831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93507" y="1432416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минимальное знание для определения входных параметров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Сам поймет число кластеров (наконец-то)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неспособность соединять кластеры через «отверстия» и, наоборот, способность (ошибочно) соединять отдельные кластеры через густонаселенные «шумовые» мосты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обнаруживать скопления любой формы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выявлять шумовые точки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Могут возникнуть проблемы с данными более высокой размерности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12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294321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https://colab.research.google.com/drive/1e_qJepG9lc66-A9VOepxpjhKUwPPyawN?usp=sharing</a:t>
            </a:r>
            <a:r>
              <a:rPr lang="ru-RU" sz="28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957C4-0B90-4156-8D6F-077A105A2FAB}"/>
              </a:ext>
            </a:extLst>
          </p:cNvPr>
          <p:cNvSpPr txBox="1"/>
          <p:nvPr/>
        </p:nvSpPr>
        <p:spPr>
          <a:xfrm>
            <a:off x="1028700" y="2378747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atin typeface="Montserrat" panose="00000500000000000000" pitchFamily="2" charset="-52"/>
              </a:rPr>
              <a:t>Sklearn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2873" y="567891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5E921EC-9548-720C-E8D8-316C121A682F}"/>
              </a:ext>
            </a:extLst>
          </p:cNvPr>
          <p:cNvSpPr/>
          <p:nvPr/>
        </p:nvSpPr>
        <p:spPr>
          <a:xfrm>
            <a:off x="61035" y="973983"/>
            <a:ext cx="1217859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Расстояние</a:t>
            </a:r>
          </a:p>
          <a:p>
            <a:pPr marL="441645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1 число которое определяет близость между сколь-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угодномерными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векторами</a:t>
            </a:r>
          </a:p>
          <a:p>
            <a:pPr marL="441645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sym typeface="Montserrat"/>
            </a:endParaRPr>
          </a:p>
          <a:p>
            <a:pPr marL="478764"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Метод к-ближайших соседей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Классификация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Регрессия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К, Веса, Расстояние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Запоминаем, а не «учим»? 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Neighborhood Components Analysis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Расстояние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Махаланобиса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SoftMax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линейное преобразование оптимизированное под метод Ближайших соседей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 опять помогает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t-SNE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Сводим многомерное подобие через нормальное распределение к t-Распределению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Perplexity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как мера близости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Градиентный спуск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Дивергенция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Кульбака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Лейблера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5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К-Средних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ЕМ-кластеризация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2.03 Продвинутые алгоритмы кластеризации</a:t>
            </a:r>
          </a:p>
        </p:txBody>
      </p:sp>
    </p:spTree>
    <p:extLst>
      <p:ext uri="{BB962C8B-B14F-4D97-AF65-F5344CB8AC3E}">
        <p14:creationId xmlns:p14="http://schemas.microsoft.com/office/powerpoint/2010/main" val="1473587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387DFDA-F329-405A-8817-9029775C2BC0}"/>
              </a:ext>
            </a:extLst>
          </p:cNvPr>
          <p:cNvSpPr txBox="1">
            <a:spLocks/>
          </p:cNvSpPr>
          <p:nvPr/>
        </p:nvSpPr>
        <p:spPr>
          <a:xfrm>
            <a:off x="1746473" y="55353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32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8428777" y="1424617"/>
            <a:ext cx="720000" cy="72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1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9377881" y="2898824"/>
            <a:ext cx="720000" cy="72000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3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11212716" y="2904858"/>
            <a:ext cx="720000" cy="72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4</a:t>
            </a:r>
            <a:endParaRPr lang="ru-RU" sz="3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10668000" y="1509117"/>
            <a:ext cx="720000" cy="720000"/>
          </a:xfrm>
          <a:prstGeom prst="ellipse">
            <a:avLst/>
          </a:prstGeom>
          <a:solidFill>
            <a:srgbClr val="E7E21E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2</a:t>
            </a:r>
            <a:endParaRPr lang="ru-RU" sz="3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" name="Прямая соединительная линия 3"/>
          <p:cNvCxnSpPr>
            <a:stCxn id="2" idx="5"/>
            <a:endCxn id="17" idx="1"/>
          </p:cNvCxnSpPr>
          <p:nvPr/>
        </p:nvCxnSpPr>
        <p:spPr>
          <a:xfrm>
            <a:off x="9043335" y="2039175"/>
            <a:ext cx="439988" cy="9650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>
            <a:stCxn id="2" idx="6"/>
            <a:endCxn id="20" idx="2"/>
          </p:cNvCxnSpPr>
          <p:nvPr/>
        </p:nvCxnSpPr>
        <p:spPr>
          <a:xfrm>
            <a:off x="9148777" y="1784617"/>
            <a:ext cx="1519223" cy="84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17" idx="6"/>
            <a:endCxn id="19" idx="2"/>
          </p:cNvCxnSpPr>
          <p:nvPr/>
        </p:nvCxnSpPr>
        <p:spPr>
          <a:xfrm>
            <a:off x="10097881" y="3258824"/>
            <a:ext cx="1114835" cy="60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>
            <a:stCxn id="20" idx="3"/>
            <a:endCxn id="17" idx="7"/>
          </p:cNvCxnSpPr>
          <p:nvPr/>
        </p:nvCxnSpPr>
        <p:spPr>
          <a:xfrm flipH="1">
            <a:off x="9992439" y="2123675"/>
            <a:ext cx="781003" cy="8805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/>
              <p:cNvSpPr/>
              <p:nvPr/>
            </p:nvSpPr>
            <p:spPr>
              <a:xfrm>
                <a:off x="9326152" y="1026727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50" name="Прямоугольник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152" y="1026727"/>
                <a:ext cx="1199559" cy="757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/>
              <p:cNvSpPr/>
              <p:nvPr/>
            </p:nvSpPr>
            <p:spPr>
              <a:xfrm>
                <a:off x="8147693" y="2328917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54" name="Прямоугольник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693" y="2328917"/>
                <a:ext cx="1199559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/>
              <p:cNvSpPr/>
              <p:nvPr/>
            </p:nvSpPr>
            <p:spPr>
              <a:xfrm>
                <a:off x="9431776" y="1874735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55" name="Прямоугольник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776" y="1874735"/>
                <a:ext cx="119955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/>
              <p:cNvSpPr/>
              <p:nvPr/>
            </p:nvSpPr>
            <p:spPr>
              <a:xfrm>
                <a:off x="10100223" y="3059230"/>
                <a:ext cx="121026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56" name="Прямоугольник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223" y="3059230"/>
                <a:ext cx="1210267" cy="757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Таблица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3368599"/>
                  </p:ext>
                </p:extLst>
              </p:nvPr>
            </p:nvGraphicFramePr>
            <p:xfrm>
              <a:off x="4185610" y="1949730"/>
              <a:ext cx="3337975" cy="15560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690245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62" b="0" i="0" u="none" strike="noStrike" cap="none" dirty="0" smtClean="0">
                                    <a:solidFill>
                                      <a:schemeClr val="bg1"/>
                                    </a:solidFill>
                                    <a:latin typeface="+mn-lt"/>
                                    <a:ea typeface="+mn-ea"/>
                                    <a:cs typeface="+mn-cs"/>
                                    <a:sym typeface="Arial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>
                                    <a:solidFill>
                                      <a:schemeClr val="bg1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Таблица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3368599"/>
                  </p:ext>
                </p:extLst>
              </p:nvPr>
            </p:nvGraphicFramePr>
            <p:xfrm>
              <a:off x="4185610" y="1949730"/>
              <a:ext cx="3337975" cy="15560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690245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283782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111538" r="-204032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111538" r="-102400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55263" t="-207547" r="-330702" b="-2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207547" r="-102400" b="-2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343548" t="-207547" r="-3226" b="-232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55263" t="-313462" r="-330702" b="-1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313462" r="-204032" b="-1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343548" t="-313462" r="-3226" b="-13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405660" r="-204032" b="-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405660" r="-102400" b="-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760492" y="1452280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Смежности А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Adjacency)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Таблица 6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9801417"/>
                  </p:ext>
                </p:extLst>
              </p:nvPr>
            </p:nvGraphicFramePr>
            <p:xfrm>
              <a:off x="4111669" y="4193481"/>
              <a:ext cx="3403730" cy="15560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62" b="0" i="0" u="none" strike="noStrike" cap="none" dirty="0" smtClean="0">
                                    <a:solidFill>
                                      <a:schemeClr val="bg1"/>
                                    </a:solidFill>
                                    <a:latin typeface="+mn-lt"/>
                                    <a:ea typeface="+mn-ea"/>
                                    <a:cs typeface="+mn-cs"/>
                                    <a:sym typeface="Arial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>
                                    <a:solidFill>
                                      <a:schemeClr val="bg1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Таблица 6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9801417"/>
                  </p:ext>
                </p:extLst>
              </p:nvPr>
            </p:nvGraphicFramePr>
            <p:xfrm>
              <a:off x="4111669" y="4193481"/>
              <a:ext cx="3403730" cy="15560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283782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111538" r="-301600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111538" r="-204032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51613" t="-111538" r="-104032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207547" r="-301600" b="-2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207547" r="-204032" b="-2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51613" t="-207547" r="-104032" b="-2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1613" t="-207547" r="-4032" b="-232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313462" r="-301600" b="-1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313462" r="-204032" b="-1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51613" t="-313462" r="-104032" b="-1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1613" t="-313462" r="-4032" b="-13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405660" r="-204032" b="-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51613" t="-405660" r="-104032" b="-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1613" t="-405660" r="-4032" b="-33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0" y="2075460"/>
                <a:ext cx="4155540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ij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вес ребра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 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если нет ребра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75460"/>
                <a:ext cx="4155540" cy="916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958160" y="3659817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Лапласиан 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The Laplacian)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116187" y="4608922"/>
                <a:ext cx="4238530" cy="1459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ij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:</m:t>
                                  </m:r>
                                  <m:r>
                                    <a:rPr lang="ru-RU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если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:</m:t>
                                  </m:r>
                                  <m:r>
                                    <a:rPr lang="ru-RU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вес ребра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 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если нет ребра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87" y="4608922"/>
                <a:ext cx="4238530" cy="1459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72428" y="4109472"/>
                <a:ext cx="2181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𝐷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A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8" y="4109472"/>
                <a:ext cx="218188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7902167" y="4089856"/>
                <a:ext cx="3206435" cy="658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j</m:t>
                        </m:r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i</m:t>
                            </m:r>
                            <m: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j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ij</m:t>
                            </m:r>
                          </m:sub>
                        </m:sSub>
                      </m:e>
                    </m:nary>
                  </m:oMath>
                </a14:m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167" y="4089856"/>
                <a:ext cx="3206435" cy="6581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047023" y="4660225"/>
                <a:ext cx="3523306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023" y="4660225"/>
                <a:ext cx="3523306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045514" y="5138550"/>
                <a:ext cx="3523306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514" y="5138550"/>
                <a:ext cx="3523306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335227" y="5600278"/>
                <a:ext cx="4013040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227" y="5600278"/>
                <a:ext cx="4013040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7638956" y="6089164"/>
                <a:ext cx="3415325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956" y="6089164"/>
                <a:ext cx="3415325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7303131" y="3721683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Степени 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{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Свободы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}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D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Degree)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1099127" y="5951420"/>
                <a:ext cx="3857645" cy="805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27" y="5951420"/>
                <a:ext cx="3857645" cy="8059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992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0" grpId="0"/>
      <p:bldP spid="54" grpId="0"/>
      <p:bldP spid="55" grpId="0"/>
      <p:bldP spid="56" grpId="0"/>
      <p:bldP spid="60" grpId="0"/>
      <p:bldP spid="62" grpId="0"/>
      <p:bldP spid="63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387DFDA-F329-405A-8817-9029775C2BC0}"/>
              </a:ext>
            </a:extLst>
          </p:cNvPr>
          <p:cNvSpPr txBox="1">
            <a:spLocks/>
          </p:cNvSpPr>
          <p:nvPr/>
        </p:nvSpPr>
        <p:spPr>
          <a:xfrm>
            <a:off x="1538668" y="567891"/>
            <a:ext cx="9162288" cy="1140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1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90896" y="1708134"/>
            <a:ext cx="45849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Граф К Ближайших Соседей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17447" y="2454479"/>
            <a:ext cx="98835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множества 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это граф, в котором две вершины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q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связаны ребром, если расстояние между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q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находится среди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k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наименьших расстояний от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до других объектов в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41" y="4120127"/>
            <a:ext cx="1021272" cy="235761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6139" y="4100506"/>
            <a:ext cx="3448050" cy="23622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65BA2CD-B838-0CD5-B6E5-C4D683329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675" y="4028498"/>
            <a:ext cx="3671110" cy="2500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C1ABFE5-85EE-944B-EEEB-6F520C0FDEB1}"/>
                  </a:ext>
                </a:extLst>
              </p:cNvPr>
              <p:cNvSpPr/>
              <p:nvPr/>
            </p:nvSpPr>
            <p:spPr>
              <a:xfrm>
                <a:off x="7428747" y="3452434"/>
                <a:ext cx="25488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𝐤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𝟐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C1ABFE5-85EE-944B-EEEB-6F520C0FD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747" y="3452434"/>
                <a:ext cx="25488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7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3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387DFDA-F329-405A-8817-9029775C2BC0}"/>
              </a:ext>
            </a:extLst>
          </p:cNvPr>
          <p:cNvSpPr txBox="1">
            <a:spLocks/>
          </p:cNvSpPr>
          <p:nvPr/>
        </p:nvSpPr>
        <p:spPr>
          <a:xfrm>
            <a:off x="1538668" y="567891"/>
            <a:ext cx="9162288" cy="1140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1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46847" y="2326788"/>
                <a:ext cx="5783825" cy="157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47" y="2326788"/>
                <a:ext cx="5783825" cy="1572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/>
          <p:cNvSpPr/>
          <p:nvPr/>
        </p:nvSpPr>
        <p:spPr>
          <a:xfrm>
            <a:off x="460326" y="1639240"/>
            <a:ext cx="49263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Радиально-базисная функция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ru-RU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(Radial basis function)</a:t>
            </a:r>
            <a:endParaRPr lang="ru-RU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764" y="4421956"/>
            <a:ext cx="3235834" cy="220117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232" y="1844824"/>
            <a:ext cx="3287078" cy="221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8760296" y="1196752"/>
                <a:ext cx="2139047" cy="633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296" y="1196752"/>
                <a:ext cx="2139047" cy="633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8976320" y="3933056"/>
                <a:ext cx="1960793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А</m:t>
                          </m:r>
                          <m:r>
                            <m:rPr>
                              <m:nor/>
                            </m:rPr>
                            <a:rPr lang="ru-RU" sz="28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  <m:r>
                            <a:rPr lang="ru-RU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m:rPr>
                          <m:nor/>
                        </m:rPr>
                        <a:rPr lang="ru-RU" sz="24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3933056"/>
                <a:ext cx="1960793" cy="595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BBE866A-6C97-6849-A559-144F16E23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2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  <p:bldP spid="2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232" y="1844824"/>
            <a:ext cx="3287078" cy="221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8832304" y="1196752"/>
                <a:ext cx="2139047" cy="633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196752"/>
                <a:ext cx="2139047" cy="6336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380" y="4193190"/>
            <a:ext cx="3514930" cy="2198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5447928" y="4797152"/>
                <a:ext cx="2548553" cy="633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𝑳</m:t>
                      </m:r>
                      <m:r>
                        <a:rPr lang="ru-RU" sz="3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4797152"/>
                <a:ext cx="2548553" cy="6336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983432" y="2060848"/>
                <a:ext cx="2181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𝐷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A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060848"/>
                <a:ext cx="2181885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E387DFDA-F329-405A-8817-9029775C2BC0}"/>
              </a:ext>
            </a:extLst>
          </p:cNvPr>
          <p:cNvSpPr txBox="1">
            <a:spLocks/>
          </p:cNvSpPr>
          <p:nvPr/>
        </p:nvSpPr>
        <p:spPr>
          <a:xfrm>
            <a:off x="1538668" y="567891"/>
            <a:ext cx="9162288" cy="1140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1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8718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3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387DFDA-F329-405A-8817-9029775C2BC0}"/>
              </a:ext>
            </a:extLst>
          </p:cNvPr>
          <p:cNvSpPr txBox="1">
            <a:spLocks/>
          </p:cNvSpPr>
          <p:nvPr/>
        </p:nvSpPr>
        <p:spPr>
          <a:xfrm>
            <a:off x="2159372" y="56789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32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3014540" y="1217864"/>
                <a:ext cx="258295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40" y="1217864"/>
                <a:ext cx="258295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521208" y="2578116"/>
                <a:ext cx="745338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" y="2578116"/>
                <a:ext cx="7453387" cy="573427"/>
              </a:xfrm>
              <a:prstGeom prst="rect">
                <a:avLst/>
              </a:prstGeom>
              <a:blipFill>
                <a:blip r:embed="rId5"/>
                <a:stretch>
                  <a:fillRect t="-6383" r="-736" b="-25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584687" y="1965094"/>
                <a:ext cx="7389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87" y="1965094"/>
                <a:ext cx="7389908" cy="584775"/>
              </a:xfrm>
              <a:prstGeom prst="rect">
                <a:avLst/>
              </a:prstGeom>
              <a:blipFill>
                <a:blip r:embed="rId6"/>
                <a:stretch>
                  <a:fillRect t="-3125" r="-495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408" y="1728438"/>
            <a:ext cx="3634360" cy="227278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462103" y="3788049"/>
            <a:ext cx="5360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b="1" dirty="0">
                <a:solidFill>
                  <a:srgbClr val="D5D5D5"/>
                </a:solidFill>
                <a:latin typeface="Courier New" panose="02070309020205020404" pitchFamily="49" charset="0"/>
              </a:rPr>
              <a:t>λ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[0. , 0.4112, 2.4521, 2.7642, 2.9216, 3.053 ]</a:t>
            </a:r>
            <a:endParaRPr lang="ru-RU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474" y="4389723"/>
            <a:ext cx="4617149" cy="2245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1462103" y="3220447"/>
                <a:ext cx="4046813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0=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103" y="3220447"/>
                <a:ext cx="4046813" cy="5734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46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387DFDA-F329-405A-8817-9029775C2BC0}"/>
              </a:ext>
            </a:extLst>
          </p:cNvPr>
          <p:cNvSpPr txBox="1">
            <a:spLocks/>
          </p:cNvSpPr>
          <p:nvPr/>
        </p:nvSpPr>
        <p:spPr>
          <a:xfrm>
            <a:off x="2207972" y="48646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32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03" y="1782921"/>
            <a:ext cx="796593" cy="25604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6409" y="2010569"/>
            <a:ext cx="2657732" cy="18207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352" y="1938528"/>
            <a:ext cx="3707509" cy="22982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3387" y="4337072"/>
            <a:ext cx="4908567" cy="23746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79792" y="4414667"/>
            <a:ext cx="3597973" cy="239256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646122" y="1091061"/>
            <a:ext cx="7321876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(а если потенциальных кластеров больше чем 2?)</a:t>
            </a:r>
            <a:endParaRPr lang="en-US" sz="20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734820" y="3935930"/>
            <a:ext cx="51414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000" b="1" dirty="0">
                <a:solidFill>
                  <a:srgbClr val="D5D5D5"/>
                </a:solidFill>
                <a:latin typeface="Courier New" panose="02070309020205020404" pitchFamily="49" charset="0"/>
              </a:rPr>
              <a:t>λ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ru-RU" sz="1100" dirty="0">
                <a:solidFill>
                  <a:srgbClr val="D5D5D5"/>
                </a:solidFill>
                <a:latin typeface="Courier New" panose="02070309020205020404" pitchFamily="49" charset="0"/>
              </a:rPr>
              <a:t>[0.  , 0.39, 0.94, 1.2 , 1.25, 1.25, 1.28, 1.32, 1.38]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010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387DFDA-F329-405A-8817-9029775C2BC0}"/>
              </a:ext>
            </a:extLst>
          </p:cNvPr>
          <p:cNvSpPr txBox="1">
            <a:spLocks/>
          </p:cNvSpPr>
          <p:nvPr/>
        </p:nvSpPr>
        <p:spPr>
          <a:xfrm>
            <a:off x="2204145" y="56789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32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2918905" y="1292380"/>
            <a:ext cx="70693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Алгоритм спектральной кластеризации 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56704" y="1754045"/>
            <a:ext cx="106022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Посчитайте Лапласиан на данных. Нормализуйте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Найдите собственные значения и собственные вектора Лапласиана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Отсортируйте собственные вектора по собственным значениям (по возрастанию)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Для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</a:rPr>
              <a:t>k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кластеров возьмите первые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</a:rPr>
              <a:t>k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собственных векторов и сделайте из них матрицу данных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Примените алгоритм, например К-Средних на новых данных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????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107596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1192104" y="722492"/>
            <a:ext cx="10614662" cy="136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600" dirty="0">
                <a:solidFill>
                  <a:schemeClr val="tx1"/>
                </a:solidFill>
                <a:latin typeface="Montserrat" panose="020B0604020202020204" charset="-52"/>
              </a:rPr>
              <a:t>Сможет ли </a:t>
            </a:r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</a:rPr>
              <a:t>Спектральная Кластеризация </a:t>
            </a:r>
            <a:r>
              <a:rPr lang="ru-RU" sz="3600" dirty="0">
                <a:solidFill>
                  <a:schemeClr val="tx1"/>
                </a:solidFill>
                <a:latin typeface="Montserrat" panose="020B0604020202020204" charset="-52"/>
              </a:rPr>
              <a:t>«победить» </a:t>
            </a:r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</a:rPr>
              <a:t>кольцо в кольце</a:t>
            </a:r>
            <a:r>
              <a:rPr lang="ru-RU" sz="3600" dirty="0">
                <a:solidFill>
                  <a:schemeClr val="tx1"/>
                </a:solidFill>
                <a:latin typeface="Montserrat" panose="020B0604020202020204" charset="-52"/>
              </a:rPr>
              <a:t>?</a:t>
            </a:r>
            <a:endParaRPr lang="ru-RU" sz="3600" dirty="0">
              <a:solidFill>
                <a:schemeClr val="tx1"/>
              </a:solidFill>
              <a:latin typeface="Montserrat" panose="020B0604020202020204" charset="-52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3407" y="5668330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hlinkClick r:id="rId4"/>
              </a:rPr>
              <a:t>https://miro.com/app/board/uXjVOB9aOj8=/</a:t>
            </a:r>
            <a:r>
              <a:rPr lang="ru-RU" sz="2800" dirty="0"/>
              <a:t>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9BD925-666F-4CA9-9A57-CEE1182F9C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AF2"/>
              </a:clrFrom>
              <a:clrTo>
                <a:srgbClr val="EAEA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6350" y="2542680"/>
            <a:ext cx="2524126" cy="25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1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387DFDA-F329-405A-8817-9029775C2BC0}"/>
              </a:ext>
            </a:extLst>
          </p:cNvPr>
          <p:cNvSpPr txBox="1">
            <a:spLocks/>
          </p:cNvSpPr>
          <p:nvPr/>
        </p:nvSpPr>
        <p:spPr>
          <a:xfrm>
            <a:off x="1784850" y="51966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32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616CD1-815E-4AA9-84FA-F231C1EA9C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272" y="3303038"/>
            <a:ext cx="3670824" cy="34202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FE617D-98CE-49A4-9EBA-F376F226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0750" y="1299161"/>
            <a:ext cx="3001552" cy="20038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3FE0B-F6B6-4603-8A6C-387A6B28D1E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129" y="3318992"/>
            <a:ext cx="3570698" cy="34202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A0B6DB-4FC9-4776-B866-BAD5DF53C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9753" y="1299161"/>
            <a:ext cx="3025449" cy="2019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B886FF-6343-4715-9ACA-7EE11F77551D}"/>
                  </a:ext>
                </a:extLst>
              </p:cNvPr>
              <p:cNvSpPr txBox="1"/>
              <p:nvPr/>
            </p:nvSpPr>
            <p:spPr>
              <a:xfrm>
                <a:off x="4481422" y="2301099"/>
                <a:ext cx="7557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B886FF-6343-4715-9ACA-7EE11F775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22" y="2301099"/>
                <a:ext cx="755779" cy="584775"/>
              </a:xfrm>
              <a:prstGeom prst="rect">
                <a:avLst/>
              </a:prstGeom>
              <a:blipFill>
                <a:blip r:embed="rId8"/>
                <a:stretch>
                  <a:fillRect r="-435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5E6353-1B40-4AC0-A43F-527A77546EB8}"/>
                  </a:ext>
                </a:extLst>
              </p:cNvPr>
              <p:cNvSpPr txBox="1"/>
              <p:nvPr/>
            </p:nvSpPr>
            <p:spPr>
              <a:xfrm>
                <a:off x="10141158" y="2301099"/>
                <a:ext cx="7557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5E6353-1B40-4AC0-A43F-527A7754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158" y="2301099"/>
                <a:ext cx="755779" cy="584775"/>
              </a:xfrm>
              <a:prstGeom prst="rect">
                <a:avLst/>
              </a:prstGeom>
              <a:blipFill>
                <a:blip r:embed="rId9"/>
                <a:stretch>
                  <a:fillRect r="-7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36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436195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к-ближайших соседей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Neighborhood Component Analysis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методом </a:t>
            </a:r>
            <a:r>
              <a:rPr lang="en-US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t-SNE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optuna</a:t>
            </a:r>
            <a:endParaRPr lang="en-US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2.03 Продвинутые алгоритмы кластеризации</a:t>
            </a:r>
          </a:p>
        </p:txBody>
      </p:sp>
    </p:spTree>
    <p:extLst>
      <p:ext uri="{BB962C8B-B14F-4D97-AF65-F5344CB8AC3E}">
        <p14:creationId xmlns:p14="http://schemas.microsoft.com/office/powerpoint/2010/main" val="34569856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387DFDA-F329-405A-8817-9029775C2BC0}"/>
              </a:ext>
            </a:extLst>
          </p:cNvPr>
          <p:cNvSpPr txBox="1">
            <a:spLocks/>
          </p:cNvSpPr>
          <p:nvPr/>
        </p:nvSpPr>
        <p:spPr>
          <a:xfrm>
            <a:off x="1784850" y="51966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32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1B570F-A873-4E30-BE1E-643E48383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52" t="7995" r="6810" b="2237"/>
          <a:stretch/>
        </p:blipFill>
        <p:spPr>
          <a:xfrm>
            <a:off x="2764159" y="1311738"/>
            <a:ext cx="5962261" cy="4498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E1F101-A9EA-4EAC-A0EF-19728D0460EC}"/>
              </a:ext>
            </a:extLst>
          </p:cNvPr>
          <p:cNvSpPr txBox="1"/>
          <p:nvPr/>
        </p:nvSpPr>
        <p:spPr>
          <a:xfrm>
            <a:off x="921272" y="5901826"/>
            <a:ext cx="9856722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Ng, Andrew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, Michael Jordan, and Yair Weiss. "On spectral clustering: Analysis and an algorithm." Advances in neural information processing systems 14 (2001).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840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93572" y="2167681"/>
            <a:ext cx="930198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SC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SpectralClustering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n_clusters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affinity=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affinity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gamma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 gamma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93572" y="1500169"/>
            <a:ext cx="9841484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sklearn.cluster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SpectralClustering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81024" y="4365655"/>
            <a:ext cx="6118225" cy="955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SC.fit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labels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SC.fit_predict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81024" y="2932912"/>
            <a:ext cx="2348720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SC.get_params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095115" y="2932912"/>
            <a:ext cx="73634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{'affinity':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nearest_neighbors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assign_labels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kmeans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'coef0': 1, 'degree': 3,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eigen_solver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eigen_tol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0.0, 'gamma': 0.51,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kernel_params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n_clusters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2,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n_components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n_init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10,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n_jobs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n_neighbors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10, 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random_state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': None, 'verbose': False}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81024" y="5778694"/>
            <a:ext cx="2925801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SC.affinity_matrix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8D2BE53D-73CC-4F76-B000-82085DB61554}"/>
              </a:ext>
            </a:extLst>
          </p:cNvPr>
          <p:cNvSpPr txBox="1">
            <a:spLocks/>
          </p:cNvSpPr>
          <p:nvPr/>
        </p:nvSpPr>
        <p:spPr>
          <a:xfrm>
            <a:off x="1919536" y="49816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Реализация в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687777" y="4893589"/>
            <a:ext cx="1747318" cy="427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7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471986" y="55195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S.W.O.T. (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совместно с </a:t>
            </a:r>
            <a:r>
              <a:rPr lang="en-US" sz="32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54400" y="1203226"/>
            <a:ext cx="12192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мощный метод кластеризации данных, который может идентифицировать кластеры, даже если они не могут быть четко разделены.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подход на основе графа, который позволяет зафиксировать базовую структуру данных, делая ее более гибкой, чем традиционные методы кластеризации.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Слабые стороны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Спектральная кластеризация может потребовать значительных вычислительных ресурсов, особенно для больших наборов данных или многомерных пространственных объектов.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Может зависеть от выбора метрики сходства и количества кластеров, что может потребовать нескольких запусков с разными настройками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гиперпараметров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Возможности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Его можно использовать для извлечения признаков и уменьшения размерности в других алгоритмах машинного обучения.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Неприятности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больших наборов данных нужно еще посчитать собственные значения и вектора</a:t>
            </a:r>
          </a:p>
          <a:p>
            <a:pPr marL="457200" indent="-4572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Надо разбираться с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гиперпараметрами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355281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https://colab.research.google.com/drive/1cmI1IoUAAEVAlYzLirz524fXY4Ao-g65?usp=sharing</a:t>
            </a:r>
            <a:r>
              <a:rPr lang="ru-RU" sz="28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957C4-0B90-4156-8D6F-077A105A2FAB}"/>
              </a:ext>
            </a:extLst>
          </p:cNvPr>
          <p:cNvSpPr txBox="1"/>
          <p:nvPr/>
        </p:nvSpPr>
        <p:spPr>
          <a:xfrm>
            <a:off x="1028700" y="2378747"/>
            <a:ext cx="87858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Montserrat" panose="00000500000000000000" pitchFamily="2" charset="-52"/>
              </a:rPr>
              <a:t>Кластеризация на синтетических данных: Спектральная 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15636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Расстояние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Метод кластеризации к-Средних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Метрики кластеризации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Кластеризация к-средних в </a:t>
            </a:r>
            <a:r>
              <a:rPr lang="tr-TR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2.5 Кластеризация часть 1</a:t>
            </a:r>
          </a:p>
        </p:txBody>
      </p:sp>
    </p:spTree>
    <p:extLst>
      <p:ext uri="{BB962C8B-B14F-4D97-AF65-F5344CB8AC3E}">
        <p14:creationId xmlns:p14="http://schemas.microsoft.com/office/powerpoint/2010/main" val="2111583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1" y="1255348"/>
            <a:ext cx="10789790" cy="508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ЕМ-кластеризация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к-Средних 2.0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круги, но и эллипсы 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Иерархическая 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Связи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Дендрограмма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tr-TR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DBSCAN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epsilon, min points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шум и не шум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Можно не задавать число кластеров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Спектральная 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графы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матрицы близости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Магия собственных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781050" y="1924679"/>
            <a:ext cx="11306175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https://app.pachca.com/chats/4904913?thread_id=767548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139264" y="417765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https://colab.research.google.com/drive/1eAermb4o3adUgJc6q9AYEKon78vVpNVS?usp=sharing</a:t>
            </a:r>
            <a:r>
              <a:rPr lang="en-US" sz="2800" dirty="0"/>
              <a:t> </a:t>
            </a:r>
            <a:endParaRPr lang="ru-RU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957C4-0B90-4156-8D6F-077A105A2FAB}"/>
              </a:ext>
            </a:extLst>
          </p:cNvPr>
          <p:cNvSpPr txBox="1"/>
          <p:nvPr/>
        </p:nvSpPr>
        <p:spPr>
          <a:xfrm>
            <a:off x="1028700" y="2662883"/>
            <a:ext cx="10954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Montserrat" panose="00000500000000000000" pitchFamily="2" charset="-52"/>
              </a:rPr>
              <a:t>Применение библиотеки </a:t>
            </a:r>
            <a:r>
              <a:rPr lang="en-US" sz="2800" b="1" dirty="0" err="1">
                <a:latin typeface="Montserrat" panose="00000500000000000000" pitchFamily="2" charset="-52"/>
              </a:rPr>
              <a:t>Optuna</a:t>
            </a:r>
            <a:r>
              <a:rPr lang="en-US" sz="2800" b="1" dirty="0">
                <a:latin typeface="Montserrat" panose="00000500000000000000" pitchFamily="2" charset="-52"/>
              </a:rPr>
              <a:t> </a:t>
            </a:r>
            <a:r>
              <a:rPr lang="ru-RU" sz="2800" b="1" dirty="0">
                <a:latin typeface="Montserrat" panose="00000500000000000000" pitchFamily="2" charset="-52"/>
              </a:rPr>
              <a:t>для оптимизации </a:t>
            </a:r>
            <a:r>
              <a:rPr lang="ru-RU" sz="2800" b="1" dirty="0" err="1">
                <a:latin typeface="Montserrat" panose="00000500000000000000" pitchFamily="2" charset="-52"/>
              </a:rPr>
              <a:t>гиперпараметров</a:t>
            </a:r>
            <a:r>
              <a:rPr lang="ru-RU" sz="2800" b="1" dirty="0">
                <a:latin typeface="Montserrat" panose="00000500000000000000" pitchFamily="2" charset="-52"/>
              </a:rPr>
              <a:t> моделей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41104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семестр: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99353" y="1567260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модели машинного обучения</a:t>
            </a: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Новое Введение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2009871" y="1592259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кластеризации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971352" y="1809950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70994" y="15905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Ансамблевые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213262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 расстояние для классификации, регрессии и визуализации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894260" cy="11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DBSCAN </a:t>
            </a:r>
            <a:endParaRPr lang="ru-RU"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EM   </a:t>
            </a:r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 Спектральная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Теорема Байеса и методы основанные на ней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4218916" y="5130153"/>
            <a:ext cx="2245258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Другие подходы к рисованию прямых (метод опорных векторов)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для классификации 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регресии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Бэггинг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и случайный лес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бустинг</a:t>
            </a:r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XGBOOST, </a:t>
            </a:r>
            <a:r>
              <a:rPr lang="en-US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61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Отличие поиска аномалий от просто классификации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подходы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 К-Средних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ЕМ-кластеризация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Кластеризация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Спектральная кластеризация</a:t>
            </a:r>
            <a:endParaRPr lang="en-US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2.03 Продвинутые алгоритмы кластеризации</a:t>
            </a:r>
          </a:p>
        </p:txBody>
      </p:sp>
    </p:spTree>
    <p:extLst>
      <p:ext uri="{BB962C8B-B14F-4D97-AF65-F5344CB8AC3E}">
        <p14:creationId xmlns:p14="http://schemas.microsoft.com/office/powerpoint/2010/main" val="283743411"/>
      </p:ext>
    </p:extLst>
  </p:cSld>
  <p:clrMapOvr>
    <a:masterClrMapping/>
  </p:clrMapOvr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2223</TotalTime>
  <Words>3453</Words>
  <Application>Microsoft Office PowerPoint</Application>
  <PresentationFormat>Произвольный</PresentationFormat>
  <Paragraphs>696</Paragraphs>
  <Slides>66</Slides>
  <Notes>66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7" baseType="lpstr">
      <vt:lpstr>-apple-system</vt:lpstr>
      <vt:lpstr>Montserrat</vt:lpstr>
      <vt:lpstr>Source Sans Pro</vt:lpstr>
      <vt:lpstr>Verdana</vt:lpstr>
      <vt:lpstr>Montserrat Black</vt:lpstr>
      <vt:lpstr>Comic Sans MS</vt:lpstr>
      <vt:lpstr>Courier New</vt:lpstr>
      <vt:lpstr>Cambria Math</vt:lpstr>
      <vt:lpstr>Arial</vt:lpstr>
      <vt:lpstr>Times New Roman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Расстояние</vt:lpstr>
      <vt:lpstr>Кластеризация К-средних</vt:lpstr>
      <vt:lpstr>Недостатки Кластеризации К-средних</vt:lpstr>
      <vt:lpstr>ChatGPT рекомендует </vt:lpstr>
      <vt:lpstr>Типы кластеризации</vt:lpstr>
      <vt:lpstr>Презентация PowerPoint</vt:lpstr>
      <vt:lpstr>ЕМ-кластеризация</vt:lpstr>
      <vt:lpstr>ЕМ-кластеризация</vt:lpstr>
      <vt:lpstr>Многомерное нормальное распределение</vt:lpstr>
      <vt:lpstr>Матрица ковариации и связь признаков</vt:lpstr>
      <vt:lpstr>ЕМ-кластеризация</vt:lpstr>
      <vt:lpstr>Реализация в Python</vt:lpstr>
      <vt:lpstr>Презентация PowerPoint</vt:lpstr>
      <vt:lpstr>ЕМ-кластеризация</vt:lpstr>
      <vt:lpstr>Презентация PowerPoint</vt:lpstr>
      <vt:lpstr>Презентация PowerPoint</vt:lpstr>
      <vt:lpstr>Презентация PowerPoint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Иерархическая кластеризация</vt:lpstr>
      <vt:lpstr>Презентация PowerPoint</vt:lpstr>
      <vt:lpstr>Презентация PowerPoint</vt:lpstr>
      <vt:lpstr>Иерархическая кластеризация</vt:lpstr>
      <vt:lpstr>Презентация PowerPoint</vt:lpstr>
      <vt:lpstr>Презентация PowerPoint</vt:lpstr>
      <vt:lpstr>Презентация PowerPoint</vt:lpstr>
      <vt:lpstr>DBSCAN  Density-Based Spatial Clustering of Applications with Noise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 (совместно с ChatGPT)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126</cp:revision>
  <dcterms:modified xsi:type="dcterms:W3CDTF">2023-04-24T16:25:23Z</dcterms:modified>
</cp:coreProperties>
</file>